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523" r:id="rId2"/>
    <p:sldId id="679" r:id="rId3"/>
    <p:sldId id="586" r:id="rId4"/>
    <p:sldId id="681" r:id="rId5"/>
    <p:sldId id="707" r:id="rId6"/>
    <p:sldId id="708" r:id="rId7"/>
    <p:sldId id="680" r:id="rId8"/>
    <p:sldId id="683" r:id="rId9"/>
    <p:sldId id="684" r:id="rId10"/>
    <p:sldId id="685" r:id="rId11"/>
    <p:sldId id="686" r:id="rId12"/>
    <p:sldId id="687" r:id="rId13"/>
    <p:sldId id="705" r:id="rId14"/>
    <p:sldId id="688" r:id="rId15"/>
    <p:sldId id="689" r:id="rId16"/>
    <p:sldId id="704" r:id="rId17"/>
    <p:sldId id="690" r:id="rId18"/>
    <p:sldId id="691" r:id="rId19"/>
    <p:sldId id="682" r:id="rId20"/>
    <p:sldId id="694" r:id="rId21"/>
    <p:sldId id="695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692" r:id="rId31"/>
    <p:sldId id="575" r:id="rId32"/>
    <p:sldId id="577" r:id="rId33"/>
    <p:sldId id="593" r:id="rId34"/>
    <p:sldId id="571" r:id="rId35"/>
    <p:sldId id="594" r:id="rId36"/>
    <p:sldId id="595" r:id="rId37"/>
    <p:sldId id="596" r:id="rId38"/>
    <p:sldId id="512" r:id="rId39"/>
    <p:sldId id="597" r:id="rId4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ey Altura" initials="KA" lastIdx="10" clrIdx="0">
    <p:extLst>
      <p:ext uri="{19B8F6BF-5375-455C-9EA6-DF929625EA0E}">
        <p15:presenceInfo xmlns:p15="http://schemas.microsoft.com/office/powerpoint/2012/main" userId="S::kwidic@sfsu.edu::6e7b861a-adec-4b44-a5cb-4cb0bd828fcb" providerId="AD"/>
      </p:ext>
    </p:extLst>
  </p:cmAuthor>
  <p:cmAuthor id="2" name="Nancy C Gerber" initials="NCG" lastIdx="1" clrIdx="1">
    <p:extLst>
      <p:ext uri="{19B8F6BF-5375-455C-9EA6-DF929625EA0E}">
        <p15:presenceInfo xmlns:p15="http://schemas.microsoft.com/office/powerpoint/2012/main" userId="S::ngerber@sfsu.edu::dfcd2899-df15-49ec-90d0-af17fb169aa6" providerId="AD"/>
      </p:ext>
    </p:extLst>
  </p:cmAuthor>
  <p:cmAuthor id="3" name="SF State Transfer Info" initials="SSTI" lastIdx="1" clrIdx="2">
    <p:extLst>
      <p:ext uri="{19B8F6BF-5375-455C-9EA6-DF929625EA0E}">
        <p15:presenceInfo xmlns:p15="http://schemas.microsoft.com/office/powerpoint/2012/main" userId="S-1-5-21-1817191769-868238999-2816496414-55099" providerId="AD"/>
      </p:ext>
    </p:extLst>
  </p:cmAuthor>
  <p:cmAuthor id="4" name="Nancy Gerber" initials="NG" lastIdx="1" clrIdx="3">
    <p:extLst>
      <p:ext uri="{19B8F6BF-5375-455C-9EA6-DF929625EA0E}">
        <p15:presenceInfo xmlns:p15="http://schemas.microsoft.com/office/powerpoint/2012/main" userId="eh4OD/WRfQeRXs0e4MbhOR2YTJnwoC6vS3RM5vf3Kuw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9C2"/>
    <a:srgbClr val="0000FF"/>
    <a:srgbClr val="FF0000"/>
    <a:srgbClr val="9437FF"/>
    <a:srgbClr val="C1BAFF"/>
    <a:srgbClr val="231161"/>
    <a:srgbClr val="463077"/>
    <a:srgbClr val="E8BF6A"/>
    <a:srgbClr val="C99700"/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 autoAdjust="0"/>
    <p:restoredTop sz="84694" autoAdjust="0"/>
  </p:normalViewPr>
  <p:slideViewPr>
    <p:cSldViewPr snapToGrid="0">
      <p:cViewPr varScale="1">
        <p:scale>
          <a:sx n="107" d="100"/>
          <a:sy n="107" d="100"/>
        </p:scale>
        <p:origin x="928" y="176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sfsu.box.com/s/vxgjk4aot10o4u36zp2d3uv1d79suwis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sfsu.box.com/s/vxgjk4aot10o4u36zp2d3uv1d79suwis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7A433-D390-4ED3-93B3-07B3C193731A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3A117E-99C7-415B-8FB4-4BD2B621F695}">
      <dgm:prSet/>
      <dgm:spPr>
        <a:solidFill>
          <a:srgbClr val="463077"/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Tags (Guide: </a:t>
          </a:r>
          <a:r>
            <a:rPr lang="en-US" b="1" dirty="0">
              <a:solidFill>
                <a:srgbClr val="FFC000"/>
              </a:solidFill>
              <a:hlinkClick xmlns:r="http://schemas.openxmlformats.org/officeDocument/2006/relationships" r:id="rId1"/>
            </a:rPr>
            <a:t>https://sfsu.box.com/s/vxgjk4aot10o4u36zp2d3uv1d79suwis</a:t>
          </a:r>
          <a:r>
            <a:rPr lang="en-US" b="1" dirty="0">
              <a:solidFill>
                <a:srgbClr val="FFC000"/>
              </a:solidFill>
            </a:rPr>
            <a:t>)</a:t>
          </a:r>
        </a:p>
      </dgm:t>
    </dgm:pt>
    <dgm:pt modelId="{F1C6CE0A-4A30-4F2D-9D98-254581B70317}" type="parTrans" cxnId="{204B50C1-96E0-4B7E-BBE8-78123C835091}">
      <dgm:prSet/>
      <dgm:spPr/>
      <dgm:t>
        <a:bodyPr/>
        <a:lstStyle/>
        <a:p>
          <a:endParaRPr lang="en-US"/>
        </a:p>
      </dgm:t>
    </dgm:pt>
    <dgm:pt modelId="{A3795FF3-2337-4451-BDD3-C58728FE9039}" type="sibTrans" cxnId="{204B50C1-96E0-4B7E-BBE8-78123C835091}">
      <dgm:prSet/>
      <dgm:spPr/>
      <dgm:t>
        <a:bodyPr/>
        <a:lstStyle/>
        <a:p>
          <a:endParaRPr lang="en-US"/>
        </a:p>
      </dgm:t>
    </dgm:pt>
    <dgm:pt modelId="{737D21C0-2749-4D36-AB80-12C2A4B600AE}">
      <dgm:prSet/>
      <dgm:spPr/>
      <dgm:t>
        <a:bodyPr/>
        <a:lstStyle/>
        <a:p>
          <a:r>
            <a:rPr lang="en-US" dirty="0"/>
            <a:t>Created, added, and removed by any user
Visible across the platform
Visible to users who did not create the tag or add it to a student profile
Allows the user to track populations that are not automatically organized by a service indicator, cohort, or student category</a:t>
          </a:r>
        </a:p>
      </dgm:t>
    </dgm:pt>
    <dgm:pt modelId="{12D0A774-3431-42F1-B526-8AB1F68C53EC}" type="parTrans" cxnId="{115B18FB-E40E-4DC1-A8F2-7E04275E64C9}">
      <dgm:prSet/>
      <dgm:spPr/>
      <dgm:t>
        <a:bodyPr/>
        <a:lstStyle/>
        <a:p>
          <a:endParaRPr lang="en-US"/>
        </a:p>
      </dgm:t>
    </dgm:pt>
    <dgm:pt modelId="{C91A7769-98AD-443E-91C1-B983EA2B0BD9}" type="sibTrans" cxnId="{115B18FB-E40E-4DC1-A8F2-7E04275E64C9}">
      <dgm:prSet/>
      <dgm:spPr/>
      <dgm:t>
        <a:bodyPr/>
        <a:lstStyle/>
        <a:p>
          <a:endParaRPr lang="en-US"/>
        </a:p>
      </dgm:t>
    </dgm:pt>
    <dgm:pt modelId="{28F15541-A9BA-4B72-88CA-3BCDDF534303}">
      <dgm:prSet/>
      <dgm:spPr>
        <a:solidFill>
          <a:srgbClr val="463077"/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Student Lists</a:t>
          </a:r>
        </a:p>
      </dgm:t>
    </dgm:pt>
    <dgm:pt modelId="{1013ABCB-6554-4FB8-BE38-23A039FE7945}" type="parTrans" cxnId="{CACAFB79-DE5E-4462-AECE-D4F57E3AF3A8}">
      <dgm:prSet/>
      <dgm:spPr/>
      <dgm:t>
        <a:bodyPr/>
        <a:lstStyle/>
        <a:p>
          <a:endParaRPr lang="en-US"/>
        </a:p>
      </dgm:t>
    </dgm:pt>
    <dgm:pt modelId="{3810F457-71A2-4DDE-A923-325CE3D82493}" type="sibTrans" cxnId="{CACAFB79-DE5E-4462-AECE-D4F57E3AF3A8}">
      <dgm:prSet/>
      <dgm:spPr/>
      <dgm:t>
        <a:bodyPr/>
        <a:lstStyle/>
        <a:p>
          <a:endParaRPr lang="en-US"/>
        </a:p>
      </dgm:t>
    </dgm:pt>
    <dgm:pt modelId="{65841E51-EBD1-43CA-A767-A66A0BA11ABD}">
      <dgm:prSet/>
      <dgm:spPr/>
      <dgm:t>
        <a:bodyPr/>
        <a:lstStyle/>
        <a:p>
          <a:r>
            <a:rPr lang="en-US" dirty="0"/>
            <a:t>Mostly static</a:t>
          </a:r>
        </a:p>
      </dgm:t>
    </dgm:pt>
    <dgm:pt modelId="{E0A8640F-20CB-46CA-B07B-078D68690D4A}" type="parTrans" cxnId="{9E4CF141-E523-49DF-9FEB-EE9ACC61B880}">
      <dgm:prSet/>
      <dgm:spPr/>
      <dgm:t>
        <a:bodyPr/>
        <a:lstStyle/>
        <a:p>
          <a:endParaRPr lang="en-US"/>
        </a:p>
      </dgm:t>
    </dgm:pt>
    <dgm:pt modelId="{8D455702-35ED-4B4B-8781-3A3CF7C100B7}" type="sibTrans" cxnId="{9E4CF141-E523-49DF-9FEB-EE9ACC61B880}">
      <dgm:prSet/>
      <dgm:spPr/>
      <dgm:t>
        <a:bodyPr/>
        <a:lstStyle/>
        <a:p>
          <a:endParaRPr lang="en-US"/>
        </a:p>
      </dgm:t>
    </dgm:pt>
    <dgm:pt modelId="{9D25010F-76AB-1147-AA0E-B4ED1FC52D3C}">
      <dgm:prSet/>
      <dgm:spPr/>
      <dgm:t>
        <a:bodyPr/>
        <a:lstStyle/>
        <a:p>
          <a:r>
            <a:rPr lang="en-US" dirty="0"/>
            <a:t>Only visible to the user who created the list</a:t>
          </a:r>
        </a:p>
      </dgm:t>
    </dgm:pt>
    <dgm:pt modelId="{AB6EB8C8-5DB7-3046-B30B-D405CC4330C0}" type="parTrans" cxnId="{DD37DB6F-F2A6-274B-9AC3-8EA5619EC642}">
      <dgm:prSet/>
      <dgm:spPr/>
      <dgm:t>
        <a:bodyPr/>
        <a:lstStyle/>
        <a:p>
          <a:endParaRPr lang="en-US"/>
        </a:p>
      </dgm:t>
    </dgm:pt>
    <dgm:pt modelId="{A08F2EE8-7B46-4D4F-BCE4-95D7A85523D3}" type="sibTrans" cxnId="{DD37DB6F-F2A6-274B-9AC3-8EA5619EC642}">
      <dgm:prSet/>
      <dgm:spPr/>
      <dgm:t>
        <a:bodyPr/>
        <a:lstStyle/>
        <a:p>
          <a:endParaRPr lang="en-US"/>
        </a:p>
      </dgm:t>
    </dgm:pt>
    <dgm:pt modelId="{8C678FDC-7E6E-5144-ACF9-B227C77C59EF}">
      <dgm:prSet/>
      <dgm:spPr/>
      <dgm:t>
        <a:bodyPr/>
        <a:lstStyle/>
        <a:p>
          <a:r>
            <a:rPr lang="en-US" dirty="0"/>
            <a:t>Manually created and managed by individual user</a:t>
          </a:r>
        </a:p>
      </dgm:t>
    </dgm:pt>
    <dgm:pt modelId="{2B0F5191-D552-DD41-B73E-1FABDB1A3000}" type="parTrans" cxnId="{4A023C9B-C965-314E-88F1-FA3E45BA2963}">
      <dgm:prSet/>
      <dgm:spPr/>
      <dgm:t>
        <a:bodyPr/>
        <a:lstStyle/>
        <a:p>
          <a:endParaRPr lang="en-US"/>
        </a:p>
      </dgm:t>
    </dgm:pt>
    <dgm:pt modelId="{4E38C56A-F9D9-1E44-8D70-660223EB8DBD}" type="sibTrans" cxnId="{4A023C9B-C965-314E-88F1-FA3E45BA2963}">
      <dgm:prSet/>
      <dgm:spPr/>
      <dgm:t>
        <a:bodyPr/>
        <a:lstStyle/>
        <a:p>
          <a:endParaRPr lang="en-US"/>
        </a:p>
      </dgm:t>
    </dgm:pt>
    <dgm:pt modelId="{C1BD3CB0-C8B4-B248-8597-867114225913}">
      <dgm:prSet/>
      <dgm:spPr/>
      <dgm:t>
        <a:bodyPr/>
        <a:lstStyle/>
        <a:p>
          <a:r>
            <a:rPr lang="en-US" dirty="0"/>
            <a:t>Can pull tags into the Population Health Dashboard </a:t>
          </a:r>
        </a:p>
      </dgm:t>
    </dgm:pt>
    <dgm:pt modelId="{AEDA560D-EF40-0842-8C3D-079F2BC25B46}" type="parTrans" cxnId="{478AFD95-8ACD-BE44-A1B4-D3D6586FA01F}">
      <dgm:prSet/>
      <dgm:spPr/>
      <dgm:t>
        <a:bodyPr/>
        <a:lstStyle/>
        <a:p>
          <a:endParaRPr lang="en-US"/>
        </a:p>
      </dgm:t>
    </dgm:pt>
    <dgm:pt modelId="{BBE9D5CB-ECB4-A34D-A09B-3AB1B681848C}" type="sibTrans" cxnId="{478AFD95-8ACD-BE44-A1B4-D3D6586FA01F}">
      <dgm:prSet/>
      <dgm:spPr/>
      <dgm:t>
        <a:bodyPr/>
        <a:lstStyle/>
        <a:p>
          <a:endParaRPr lang="en-US"/>
        </a:p>
      </dgm:t>
    </dgm:pt>
    <dgm:pt modelId="{E1E20B8E-A89B-6D4C-8FFD-B2157E08D8E2}">
      <dgm:prSet/>
      <dgm:spPr/>
      <dgm:t>
        <a:bodyPr/>
        <a:lstStyle/>
        <a:p>
          <a:r>
            <a:rPr lang="en-US" dirty="0"/>
            <a:t>Can pull student lists into the Population Health Dashboard</a:t>
          </a:r>
        </a:p>
      </dgm:t>
    </dgm:pt>
    <dgm:pt modelId="{24C45C13-E86B-0443-A846-9960627ADECE}" type="parTrans" cxnId="{1320A6DF-E237-9148-ABA8-DCF0EB9973F2}">
      <dgm:prSet/>
      <dgm:spPr/>
      <dgm:t>
        <a:bodyPr/>
        <a:lstStyle/>
        <a:p>
          <a:endParaRPr lang="en-US"/>
        </a:p>
      </dgm:t>
    </dgm:pt>
    <dgm:pt modelId="{B8788715-2B7B-C24E-89DE-20B4560E891E}" type="sibTrans" cxnId="{1320A6DF-E237-9148-ABA8-DCF0EB9973F2}">
      <dgm:prSet/>
      <dgm:spPr/>
      <dgm:t>
        <a:bodyPr/>
        <a:lstStyle/>
        <a:p>
          <a:endParaRPr lang="en-US"/>
        </a:p>
      </dgm:t>
    </dgm:pt>
    <dgm:pt modelId="{1C60787D-3024-9347-9461-1E56BEA726EF}" type="pres">
      <dgm:prSet presAssocID="{AAF7A433-D390-4ED3-93B3-07B3C193731A}" presName="linear" presStyleCnt="0">
        <dgm:presLayoutVars>
          <dgm:dir/>
          <dgm:animLvl val="lvl"/>
          <dgm:resizeHandles val="exact"/>
        </dgm:presLayoutVars>
      </dgm:prSet>
      <dgm:spPr/>
    </dgm:pt>
    <dgm:pt modelId="{83DA0EBF-ACD9-0444-AA5C-6BC286B1E4CE}" type="pres">
      <dgm:prSet presAssocID="{303A117E-99C7-415B-8FB4-4BD2B621F695}" presName="parentLin" presStyleCnt="0"/>
      <dgm:spPr/>
    </dgm:pt>
    <dgm:pt modelId="{49901781-8E55-064C-A1D5-F2E6E1324B0C}" type="pres">
      <dgm:prSet presAssocID="{303A117E-99C7-415B-8FB4-4BD2B621F695}" presName="parentLeftMargin" presStyleLbl="node1" presStyleIdx="0" presStyleCnt="2"/>
      <dgm:spPr/>
    </dgm:pt>
    <dgm:pt modelId="{7283E664-A8A3-0744-B25F-DB5106E7C062}" type="pres">
      <dgm:prSet presAssocID="{303A117E-99C7-415B-8FB4-4BD2B621F695}" presName="parentText" presStyleLbl="node1" presStyleIdx="0" presStyleCnt="2" custLinFactNeighborY="8541">
        <dgm:presLayoutVars>
          <dgm:chMax val="0"/>
          <dgm:bulletEnabled val="1"/>
        </dgm:presLayoutVars>
      </dgm:prSet>
      <dgm:spPr/>
    </dgm:pt>
    <dgm:pt modelId="{E5E57E68-7BAB-FC40-9050-CA9C29776798}" type="pres">
      <dgm:prSet presAssocID="{303A117E-99C7-415B-8FB4-4BD2B621F695}" presName="negativeSpace" presStyleCnt="0"/>
      <dgm:spPr/>
    </dgm:pt>
    <dgm:pt modelId="{350919DB-E365-5241-A91C-0E21293D477E}" type="pres">
      <dgm:prSet presAssocID="{303A117E-99C7-415B-8FB4-4BD2B621F695}" presName="childText" presStyleLbl="conFgAcc1" presStyleIdx="0" presStyleCnt="2">
        <dgm:presLayoutVars>
          <dgm:bulletEnabled val="1"/>
        </dgm:presLayoutVars>
      </dgm:prSet>
      <dgm:spPr/>
    </dgm:pt>
    <dgm:pt modelId="{8FD4963C-8853-6F49-97F1-16834A529A9B}" type="pres">
      <dgm:prSet presAssocID="{A3795FF3-2337-4451-BDD3-C58728FE9039}" presName="spaceBetweenRectangles" presStyleCnt="0"/>
      <dgm:spPr/>
    </dgm:pt>
    <dgm:pt modelId="{88B87D99-1A6D-5B44-AAFA-93EF54DDF793}" type="pres">
      <dgm:prSet presAssocID="{28F15541-A9BA-4B72-88CA-3BCDDF534303}" presName="parentLin" presStyleCnt="0"/>
      <dgm:spPr/>
    </dgm:pt>
    <dgm:pt modelId="{3A095377-3F3B-5344-BCC4-F8F703E42BC3}" type="pres">
      <dgm:prSet presAssocID="{28F15541-A9BA-4B72-88CA-3BCDDF534303}" presName="parentLeftMargin" presStyleLbl="node1" presStyleIdx="0" presStyleCnt="2"/>
      <dgm:spPr/>
    </dgm:pt>
    <dgm:pt modelId="{A915B596-4C9E-C34D-A81C-D6F8527BCAB2}" type="pres">
      <dgm:prSet presAssocID="{28F15541-A9BA-4B72-88CA-3BCDDF53430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5B05A09-2149-9F4E-B64C-8A45A989A47C}" type="pres">
      <dgm:prSet presAssocID="{28F15541-A9BA-4B72-88CA-3BCDDF534303}" presName="negativeSpace" presStyleCnt="0"/>
      <dgm:spPr/>
    </dgm:pt>
    <dgm:pt modelId="{2B05F81C-5CB0-DD45-A00A-826D2D2F0319}" type="pres">
      <dgm:prSet presAssocID="{28F15541-A9BA-4B72-88CA-3BCDDF53430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02CF30D-188B-854A-8136-114DBB5FAB0A}" type="presOf" srcId="{9D25010F-76AB-1147-AA0E-B4ED1FC52D3C}" destId="{2B05F81C-5CB0-DD45-A00A-826D2D2F0319}" srcOrd="0" destOrd="2" presId="urn:microsoft.com/office/officeart/2005/8/layout/list1"/>
    <dgm:cxn modelId="{F2E1F23A-80A6-3C4B-BDB1-E97A2EF7F46B}" type="presOf" srcId="{28F15541-A9BA-4B72-88CA-3BCDDF534303}" destId="{3A095377-3F3B-5344-BCC4-F8F703E42BC3}" srcOrd="0" destOrd="0" presId="urn:microsoft.com/office/officeart/2005/8/layout/list1"/>
    <dgm:cxn modelId="{9E4CF141-E523-49DF-9FEB-EE9ACC61B880}" srcId="{28F15541-A9BA-4B72-88CA-3BCDDF534303}" destId="{65841E51-EBD1-43CA-A767-A66A0BA11ABD}" srcOrd="0" destOrd="0" parTransId="{E0A8640F-20CB-46CA-B07B-078D68690D4A}" sibTransId="{8D455702-35ED-4B4B-8781-3A3CF7C100B7}"/>
    <dgm:cxn modelId="{5DA64B47-A993-564B-852D-026158BC90C6}" type="presOf" srcId="{65841E51-EBD1-43CA-A767-A66A0BA11ABD}" destId="{2B05F81C-5CB0-DD45-A00A-826D2D2F0319}" srcOrd="0" destOrd="0" presId="urn:microsoft.com/office/officeart/2005/8/layout/list1"/>
    <dgm:cxn modelId="{A7480752-5D8B-7A48-B711-D75E2D6A6729}" type="presOf" srcId="{AAF7A433-D390-4ED3-93B3-07B3C193731A}" destId="{1C60787D-3024-9347-9461-1E56BEA726EF}" srcOrd="0" destOrd="0" presId="urn:microsoft.com/office/officeart/2005/8/layout/list1"/>
    <dgm:cxn modelId="{CA53FF6A-1E6A-7549-ABE0-A5297D90839C}" type="presOf" srcId="{8C678FDC-7E6E-5144-ACF9-B227C77C59EF}" destId="{2B05F81C-5CB0-DD45-A00A-826D2D2F0319}" srcOrd="0" destOrd="1" presId="urn:microsoft.com/office/officeart/2005/8/layout/list1"/>
    <dgm:cxn modelId="{DD37DB6F-F2A6-274B-9AC3-8EA5619EC642}" srcId="{28F15541-A9BA-4B72-88CA-3BCDDF534303}" destId="{9D25010F-76AB-1147-AA0E-B4ED1FC52D3C}" srcOrd="2" destOrd="0" parTransId="{AB6EB8C8-5DB7-3046-B30B-D405CC4330C0}" sibTransId="{A08F2EE8-7B46-4D4F-BCE4-95D7A85523D3}"/>
    <dgm:cxn modelId="{CACAFB79-DE5E-4462-AECE-D4F57E3AF3A8}" srcId="{AAF7A433-D390-4ED3-93B3-07B3C193731A}" destId="{28F15541-A9BA-4B72-88CA-3BCDDF534303}" srcOrd="1" destOrd="0" parTransId="{1013ABCB-6554-4FB8-BE38-23A039FE7945}" sibTransId="{3810F457-71A2-4DDE-A923-325CE3D82493}"/>
    <dgm:cxn modelId="{CBBACF87-91BF-9747-B4D2-07E61BA8A0F7}" type="presOf" srcId="{303A117E-99C7-415B-8FB4-4BD2B621F695}" destId="{7283E664-A8A3-0744-B25F-DB5106E7C062}" srcOrd="1" destOrd="0" presId="urn:microsoft.com/office/officeart/2005/8/layout/list1"/>
    <dgm:cxn modelId="{E60A5488-963E-A049-9C1D-664A699FD4F4}" type="presOf" srcId="{737D21C0-2749-4D36-AB80-12C2A4B600AE}" destId="{350919DB-E365-5241-A91C-0E21293D477E}" srcOrd="0" destOrd="0" presId="urn:microsoft.com/office/officeart/2005/8/layout/list1"/>
    <dgm:cxn modelId="{478AFD95-8ACD-BE44-A1B4-D3D6586FA01F}" srcId="{303A117E-99C7-415B-8FB4-4BD2B621F695}" destId="{C1BD3CB0-C8B4-B248-8597-867114225913}" srcOrd="1" destOrd="0" parTransId="{AEDA560D-EF40-0842-8C3D-079F2BC25B46}" sibTransId="{BBE9D5CB-ECB4-A34D-A09B-3AB1B681848C}"/>
    <dgm:cxn modelId="{4A023C9B-C965-314E-88F1-FA3E45BA2963}" srcId="{28F15541-A9BA-4B72-88CA-3BCDDF534303}" destId="{8C678FDC-7E6E-5144-ACF9-B227C77C59EF}" srcOrd="1" destOrd="0" parTransId="{2B0F5191-D552-DD41-B73E-1FABDB1A3000}" sibTransId="{4E38C56A-F9D9-1E44-8D70-660223EB8DBD}"/>
    <dgm:cxn modelId="{E88B98AC-F8C4-B946-8CC5-C2F4E2A093F2}" type="presOf" srcId="{E1E20B8E-A89B-6D4C-8FFD-B2157E08D8E2}" destId="{2B05F81C-5CB0-DD45-A00A-826D2D2F0319}" srcOrd="0" destOrd="3" presId="urn:microsoft.com/office/officeart/2005/8/layout/list1"/>
    <dgm:cxn modelId="{204B50C1-96E0-4B7E-BBE8-78123C835091}" srcId="{AAF7A433-D390-4ED3-93B3-07B3C193731A}" destId="{303A117E-99C7-415B-8FB4-4BD2B621F695}" srcOrd="0" destOrd="0" parTransId="{F1C6CE0A-4A30-4F2D-9D98-254581B70317}" sibTransId="{A3795FF3-2337-4451-BDD3-C58728FE9039}"/>
    <dgm:cxn modelId="{FB2F38D9-5EA5-E148-B7E0-18BA5FA1CA52}" type="presOf" srcId="{303A117E-99C7-415B-8FB4-4BD2B621F695}" destId="{49901781-8E55-064C-A1D5-F2E6E1324B0C}" srcOrd="0" destOrd="0" presId="urn:microsoft.com/office/officeart/2005/8/layout/list1"/>
    <dgm:cxn modelId="{781701DA-77E0-914B-B8B0-77EB3AC060FD}" type="presOf" srcId="{C1BD3CB0-C8B4-B248-8597-867114225913}" destId="{350919DB-E365-5241-A91C-0E21293D477E}" srcOrd="0" destOrd="1" presId="urn:microsoft.com/office/officeart/2005/8/layout/list1"/>
    <dgm:cxn modelId="{1320A6DF-E237-9148-ABA8-DCF0EB9973F2}" srcId="{28F15541-A9BA-4B72-88CA-3BCDDF534303}" destId="{E1E20B8E-A89B-6D4C-8FFD-B2157E08D8E2}" srcOrd="3" destOrd="0" parTransId="{24C45C13-E86B-0443-A846-9960627ADECE}" sibTransId="{B8788715-2B7B-C24E-89DE-20B4560E891E}"/>
    <dgm:cxn modelId="{115B18FB-E40E-4DC1-A8F2-7E04275E64C9}" srcId="{303A117E-99C7-415B-8FB4-4BD2B621F695}" destId="{737D21C0-2749-4D36-AB80-12C2A4B600AE}" srcOrd="0" destOrd="0" parTransId="{12D0A774-3431-42F1-B526-8AB1F68C53EC}" sibTransId="{C91A7769-98AD-443E-91C1-B983EA2B0BD9}"/>
    <dgm:cxn modelId="{3242B4FE-9CFF-3941-922F-DE497AE218A1}" type="presOf" srcId="{28F15541-A9BA-4B72-88CA-3BCDDF534303}" destId="{A915B596-4C9E-C34D-A81C-D6F8527BCAB2}" srcOrd="1" destOrd="0" presId="urn:microsoft.com/office/officeart/2005/8/layout/list1"/>
    <dgm:cxn modelId="{964C9CFF-4622-4444-80AD-BC47F32254B5}" type="presParOf" srcId="{1C60787D-3024-9347-9461-1E56BEA726EF}" destId="{83DA0EBF-ACD9-0444-AA5C-6BC286B1E4CE}" srcOrd="0" destOrd="0" presId="urn:microsoft.com/office/officeart/2005/8/layout/list1"/>
    <dgm:cxn modelId="{CA07AB86-085E-CB49-92FF-B82481606CEC}" type="presParOf" srcId="{83DA0EBF-ACD9-0444-AA5C-6BC286B1E4CE}" destId="{49901781-8E55-064C-A1D5-F2E6E1324B0C}" srcOrd="0" destOrd="0" presId="urn:microsoft.com/office/officeart/2005/8/layout/list1"/>
    <dgm:cxn modelId="{3FD9A665-9B63-CB4A-8285-33BBA59CAF71}" type="presParOf" srcId="{83DA0EBF-ACD9-0444-AA5C-6BC286B1E4CE}" destId="{7283E664-A8A3-0744-B25F-DB5106E7C062}" srcOrd="1" destOrd="0" presId="urn:microsoft.com/office/officeart/2005/8/layout/list1"/>
    <dgm:cxn modelId="{80A6749E-C247-E446-98D9-C22C98C772A1}" type="presParOf" srcId="{1C60787D-3024-9347-9461-1E56BEA726EF}" destId="{E5E57E68-7BAB-FC40-9050-CA9C29776798}" srcOrd="1" destOrd="0" presId="urn:microsoft.com/office/officeart/2005/8/layout/list1"/>
    <dgm:cxn modelId="{1207DC5A-4122-EE49-B953-F7E3D9DD82F7}" type="presParOf" srcId="{1C60787D-3024-9347-9461-1E56BEA726EF}" destId="{350919DB-E365-5241-A91C-0E21293D477E}" srcOrd="2" destOrd="0" presId="urn:microsoft.com/office/officeart/2005/8/layout/list1"/>
    <dgm:cxn modelId="{8FEAA1CD-8018-D24E-BDEE-7D8B0B2E92BE}" type="presParOf" srcId="{1C60787D-3024-9347-9461-1E56BEA726EF}" destId="{8FD4963C-8853-6F49-97F1-16834A529A9B}" srcOrd="3" destOrd="0" presId="urn:microsoft.com/office/officeart/2005/8/layout/list1"/>
    <dgm:cxn modelId="{C7447FE1-3F33-1741-911A-BC1C5ACDA9FB}" type="presParOf" srcId="{1C60787D-3024-9347-9461-1E56BEA726EF}" destId="{88B87D99-1A6D-5B44-AAFA-93EF54DDF793}" srcOrd="4" destOrd="0" presId="urn:microsoft.com/office/officeart/2005/8/layout/list1"/>
    <dgm:cxn modelId="{AF14E029-C086-4148-95F7-6EC6BDFDC83F}" type="presParOf" srcId="{88B87D99-1A6D-5B44-AAFA-93EF54DDF793}" destId="{3A095377-3F3B-5344-BCC4-F8F703E42BC3}" srcOrd="0" destOrd="0" presId="urn:microsoft.com/office/officeart/2005/8/layout/list1"/>
    <dgm:cxn modelId="{C562ABC4-4382-B844-A9D1-FE15B561FD60}" type="presParOf" srcId="{88B87D99-1A6D-5B44-AAFA-93EF54DDF793}" destId="{A915B596-4C9E-C34D-A81C-D6F8527BCAB2}" srcOrd="1" destOrd="0" presId="urn:microsoft.com/office/officeart/2005/8/layout/list1"/>
    <dgm:cxn modelId="{ADB92601-2553-9F40-9D3A-B7968AC3230D}" type="presParOf" srcId="{1C60787D-3024-9347-9461-1E56BEA726EF}" destId="{C5B05A09-2149-9F4E-B64C-8A45A989A47C}" srcOrd="5" destOrd="0" presId="urn:microsoft.com/office/officeart/2005/8/layout/list1"/>
    <dgm:cxn modelId="{D2CB4D90-1576-E849-A350-74EE0CDFD3EE}" type="presParOf" srcId="{1C60787D-3024-9347-9461-1E56BEA726EF}" destId="{2B05F81C-5CB0-DD45-A00A-826D2D2F031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6C18E-3790-476F-A4DF-68B2CF60EB5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AAD970-2D54-4AB7-AA51-9D9D4CDBA332}">
      <dgm:prSet/>
      <dgm:spPr/>
      <dgm:t>
        <a:bodyPr/>
        <a:lstStyle/>
        <a:p>
          <a:r>
            <a:rPr lang="en-US"/>
            <a:t>A Student List is a static list of students by student ID.</a:t>
          </a:r>
        </a:p>
      </dgm:t>
    </dgm:pt>
    <dgm:pt modelId="{D33B5CD8-083A-40B3-ADD8-A4B37D861450}" type="parTrans" cxnId="{4C1A35B2-A096-44F3-8413-2BB8583E26A1}">
      <dgm:prSet/>
      <dgm:spPr/>
      <dgm:t>
        <a:bodyPr/>
        <a:lstStyle/>
        <a:p>
          <a:endParaRPr lang="en-US"/>
        </a:p>
      </dgm:t>
    </dgm:pt>
    <dgm:pt modelId="{A879CEB0-264A-400D-B30D-257B30665E18}" type="sibTrans" cxnId="{4C1A35B2-A096-44F3-8413-2BB8583E26A1}">
      <dgm:prSet/>
      <dgm:spPr/>
      <dgm:t>
        <a:bodyPr/>
        <a:lstStyle/>
        <a:p>
          <a:endParaRPr lang="en-US"/>
        </a:p>
      </dgm:t>
    </dgm:pt>
    <dgm:pt modelId="{971C5155-15EF-4DEF-B806-45FCA2F17496}">
      <dgm:prSet/>
      <dgm:spPr/>
      <dgm:t>
        <a:bodyPr/>
        <a:lstStyle/>
        <a:p>
          <a:r>
            <a:rPr lang="en-US"/>
            <a:t>A list can be created by saving the results of an Advance Search.</a:t>
          </a:r>
        </a:p>
      </dgm:t>
    </dgm:pt>
    <dgm:pt modelId="{1CAFF1E1-942B-4B5F-8BA1-B4EB11A7D710}" type="parTrans" cxnId="{17916EDE-124B-48AF-AB15-344845C31035}">
      <dgm:prSet/>
      <dgm:spPr/>
      <dgm:t>
        <a:bodyPr/>
        <a:lstStyle/>
        <a:p>
          <a:endParaRPr lang="en-US"/>
        </a:p>
      </dgm:t>
    </dgm:pt>
    <dgm:pt modelId="{801DA5CA-E76F-42CB-A48B-0729C7F9DE58}" type="sibTrans" cxnId="{17916EDE-124B-48AF-AB15-344845C31035}">
      <dgm:prSet/>
      <dgm:spPr/>
      <dgm:t>
        <a:bodyPr/>
        <a:lstStyle/>
        <a:p>
          <a:endParaRPr lang="en-US"/>
        </a:p>
      </dgm:t>
    </dgm:pt>
    <dgm:pt modelId="{6D1F0080-01E9-46EC-88B8-CFD151102304}">
      <dgm:prSet/>
      <dgm:spPr/>
      <dgm:t>
        <a:bodyPr/>
        <a:lstStyle/>
        <a:p>
          <a:r>
            <a:rPr lang="en-US"/>
            <a:t>A list can also be created by uploading a CSV file of student ID numbers.</a:t>
          </a:r>
        </a:p>
      </dgm:t>
    </dgm:pt>
    <dgm:pt modelId="{5FF8511E-F13A-451C-9311-06195A3B0438}" type="parTrans" cxnId="{4BAC672D-0274-43A8-86A7-F11C4168B051}">
      <dgm:prSet/>
      <dgm:spPr/>
      <dgm:t>
        <a:bodyPr/>
        <a:lstStyle/>
        <a:p>
          <a:endParaRPr lang="en-US"/>
        </a:p>
      </dgm:t>
    </dgm:pt>
    <dgm:pt modelId="{F98356A8-FA41-4836-A425-6D45D5AF607B}" type="sibTrans" cxnId="{4BAC672D-0274-43A8-86A7-F11C4168B051}">
      <dgm:prSet/>
      <dgm:spPr/>
      <dgm:t>
        <a:bodyPr/>
        <a:lstStyle/>
        <a:p>
          <a:endParaRPr lang="en-US"/>
        </a:p>
      </dgm:t>
    </dgm:pt>
    <dgm:pt modelId="{3BBB6E82-54E3-4316-8BC8-718C395ECC11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A list can be updated, but a user must save search results to the list or upload another CSV file.</a:t>
          </a:r>
        </a:p>
      </dgm:t>
    </dgm:pt>
    <dgm:pt modelId="{360E655D-E286-4474-8BCF-B4FC548492AE}" type="parTrans" cxnId="{477DC2FA-768A-4D61-B3BB-FC1544CE6549}">
      <dgm:prSet/>
      <dgm:spPr/>
      <dgm:t>
        <a:bodyPr/>
        <a:lstStyle/>
        <a:p>
          <a:endParaRPr lang="en-US"/>
        </a:p>
      </dgm:t>
    </dgm:pt>
    <dgm:pt modelId="{FB643EA8-9E70-4C16-B433-2682879E0007}" type="sibTrans" cxnId="{477DC2FA-768A-4D61-B3BB-FC1544CE6549}">
      <dgm:prSet/>
      <dgm:spPr/>
      <dgm:t>
        <a:bodyPr/>
        <a:lstStyle/>
        <a:p>
          <a:endParaRPr lang="en-US"/>
        </a:p>
      </dgm:t>
    </dgm:pt>
    <dgm:pt modelId="{EFDB0395-81B7-449D-9F37-5406F8086353}" type="pres">
      <dgm:prSet presAssocID="{FA06C18E-3790-476F-A4DF-68B2CF60EB52}" presName="root" presStyleCnt="0">
        <dgm:presLayoutVars>
          <dgm:dir/>
          <dgm:resizeHandles val="exact"/>
        </dgm:presLayoutVars>
      </dgm:prSet>
      <dgm:spPr/>
    </dgm:pt>
    <dgm:pt modelId="{250F3849-E87F-43FC-8ADE-BA84E3BD1190}" type="pres">
      <dgm:prSet presAssocID="{65AAD970-2D54-4AB7-AA51-9D9D4CDBA332}" presName="compNode" presStyleCnt="0"/>
      <dgm:spPr/>
    </dgm:pt>
    <dgm:pt modelId="{8709134D-D413-47F6-BEAB-D1B651E127A9}" type="pres">
      <dgm:prSet presAssocID="{65AAD970-2D54-4AB7-AA51-9D9D4CDBA332}" presName="bgRect" presStyleLbl="bgShp" presStyleIdx="0" presStyleCnt="4"/>
      <dgm:spPr>
        <a:solidFill>
          <a:srgbClr val="FFC000"/>
        </a:solidFill>
      </dgm:spPr>
    </dgm:pt>
    <dgm:pt modelId="{F63B8985-56BD-4636-A396-5ECB052532C4}" type="pres">
      <dgm:prSet presAssocID="{65AAD970-2D54-4AB7-AA51-9D9D4CDBA332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384183F-B587-41EA-B769-31B034C48548}" type="pres">
      <dgm:prSet presAssocID="{65AAD970-2D54-4AB7-AA51-9D9D4CDBA332}" presName="spaceRect" presStyleCnt="0"/>
      <dgm:spPr/>
    </dgm:pt>
    <dgm:pt modelId="{F81FD5C0-F1AE-44D2-8442-1929F1E8C647}" type="pres">
      <dgm:prSet presAssocID="{65AAD970-2D54-4AB7-AA51-9D9D4CDBA332}" presName="parTx" presStyleLbl="revTx" presStyleIdx="0" presStyleCnt="4">
        <dgm:presLayoutVars>
          <dgm:chMax val="0"/>
          <dgm:chPref val="0"/>
        </dgm:presLayoutVars>
      </dgm:prSet>
      <dgm:spPr/>
    </dgm:pt>
    <dgm:pt modelId="{123DA1A4-254C-4AD6-9025-CE359EA3814E}" type="pres">
      <dgm:prSet presAssocID="{A879CEB0-264A-400D-B30D-257B30665E18}" presName="sibTrans" presStyleCnt="0"/>
      <dgm:spPr/>
    </dgm:pt>
    <dgm:pt modelId="{8B159602-5261-4D48-A92C-4D7ED71A855E}" type="pres">
      <dgm:prSet presAssocID="{971C5155-15EF-4DEF-B806-45FCA2F17496}" presName="compNode" presStyleCnt="0"/>
      <dgm:spPr/>
    </dgm:pt>
    <dgm:pt modelId="{7956529C-4A88-46B9-942B-1134EAA0E44E}" type="pres">
      <dgm:prSet presAssocID="{971C5155-15EF-4DEF-B806-45FCA2F17496}" presName="bgRect" presStyleLbl="bgShp" presStyleIdx="1" presStyleCnt="4"/>
      <dgm:spPr>
        <a:solidFill>
          <a:srgbClr val="FFC000"/>
        </a:solidFill>
      </dgm:spPr>
    </dgm:pt>
    <dgm:pt modelId="{877EC9CB-77EF-45DB-B076-764485A02311}" type="pres">
      <dgm:prSet presAssocID="{971C5155-15EF-4DEF-B806-45FCA2F17496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FE4FC77D-2C16-4F47-BCE9-0E094E3236A6}" type="pres">
      <dgm:prSet presAssocID="{971C5155-15EF-4DEF-B806-45FCA2F17496}" presName="spaceRect" presStyleCnt="0"/>
      <dgm:spPr/>
    </dgm:pt>
    <dgm:pt modelId="{3753C5DA-25CD-4224-8FB5-D5ED8852FEDE}" type="pres">
      <dgm:prSet presAssocID="{971C5155-15EF-4DEF-B806-45FCA2F17496}" presName="parTx" presStyleLbl="revTx" presStyleIdx="1" presStyleCnt="4">
        <dgm:presLayoutVars>
          <dgm:chMax val="0"/>
          <dgm:chPref val="0"/>
        </dgm:presLayoutVars>
      </dgm:prSet>
      <dgm:spPr/>
    </dgm:pt>
    <dgm:pt modelId="{E8443943-B56F-465E-948E-4AD8B786B7B9}" type="pres">
      <dgm:prSet presAssocID="{801DA5CA-E76F-42CB-A48B-0729C7F9DE58}" presName="sibTrans" presStyleCnt="0"/>
      <dgm:spPr/>
    </dgm:pt>
    <dgm:pt modelId="{BBA8A69B-347D-4BE8-9C3A-36B8C718CF12}" type="pres">
      <dgm:prSet presAssocID="{6D1F0080-01E9-46EC-88B8-CFD151102304}" presName="compNode" presStyleCnt="0"/>
      <dgm:spPr/>
    </dgm:pt>
    <dgm:pt modelId="{9986AA3F-7833-418C-BB6C-94DF8ECAFA42}" type="pres">
      <dgm:prSet presAssocID="{6D1F0080-01E9-46EC-88B8-CFD151102304}" presName="bgRect" presStyleLbl="bgShp" presStyleIdx="2" presStyleCnt="4"/>
      <dgm:spPr>
        <a:solidFill>
          <a:srgbClr val="FFC000"/>
        </a:solidFill>
      </dgm:spPr>
    </dgm:pt>
    <dgm:pt modelId="{4AE5939E-6CB7-434F-AAC9-529EADAB66A0}" type="pres">
      <dgm:prSet presAssocID="{6D1F0080-01E9-46EC-88B8-CFD15110230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39F6321D-0CAC-4936-B6FA-50F8982F38E9}" type="pres">
      <dgm:prSet presAssocID="{6D1F0080-01E9-46EC-88B8-CFD151102304}" presName="spaceRect" presStyleCnt="0"/>
      <dgm:spPr/>
    </dgm:pt>
    <dgm:pt modelId="{A71EE795-1655-4FB0-97B5-6CC054EBEAC7}" type="pres">
      <dgm:prSet presAssocID="{6D1F0080-01E9-46EC-88B8-CFD151102304}" presName="parTx" presStyleLbl="revTx" presStyleIdx="2" presStyleCnt="4">
        <dgm:presLayoutVars>
          <dgm:chMax val="0"/>
          <dgm:chPref val="0"/>
        </dgm:presLayoutVars>
      </dgm:prSet>
      <dgm:spPr/>
    </dgm:pt>
    <dgm:pt modelId="{BA1764B5-FD0F-4C36-B635-ABED2FF9D06D}" type="pres">
      <dgm:prSet presAssocID="{F98356A8-FA41-4836-A425-6D45D5AF607B}" presName="sibTrans" presStyleCnt="0"/>
      <dgm:spPr/>
    </dgm:pt>
    <dgm:pt modelId="{27F7EA65-FE22-4A5F-B023-6C53218C2BE3}" type="pres">
      <dgm:prSet presAssocID="{3BBB6E82-54E3-4316-8BC8-718C395ECC11}" presName="compNode" presStyleCnt="0"/>
      <dgm:spPr/>
    </dgm:pt>
    <dgm:pt modelId="{07B68D09-CCA6-4149-B91B-86909BE9C86D}" type="pres">
      <dgm:prSet presAssocID="{3BBB6E82-54E3-4316-8BC8-718C395ECC11}" presName="bgRect" presStyleLbl="bgShp" presStyleIdx="3" presStyleCnt="4"/>
      <dgm:spPr>
        <a:solidFill>
          <a:srgbClr val="FFC000"/>
        </a:solidFill>
      </dgm:spPr>
    </dgm:pt>
    <dgm:pt modelId="{131D4FE7-B2AF-49D0-9354-B8C8769265E4}" type="pres">
      <dgm:prSet presAssocID="{3BBB6E82-54E3-4316-8BC8-718C395ECC11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8B2E8DD0-2F56-447B-80C8-E246F16B0FB1}" type="pres">
      <dgm:prSet presAssocID="{3BBB6E82-54E3-4316-8BC8-718C395ECC11}" presName="spaceRect" presStyleCnt="0"/>
      <dgm:spPr/>
    </dgm:pt>
    <dgm:pt modelId="{5BB0A107-BAB7-4ABB-907F-104712AA126E}" type="pres">
      <dgm:prSet presAssocID="{3BBB6E82-54E3-4316-8BC8-718C395ECC1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BAC672D-0274-43A8-86A7-F11C4168B051}" srcId="{FA06C18E-3790-476F-A4DF-68B2CF60EB52}" destId="{6D1F0080-01E9-46EC-88B8-CFD151102304}" srcOrd="2" destOrd="0" parTransId="{5FF8511E-F13A-451C-9311-06195A3B0438}" sibTransId="{F98356A8-FA41-4836-A425-6D45D5AF607B}"/>
    <dgm:cxn modelId="{5173BE4A-EBDC-4168-B36C-8B7F67620BED}" type="presOf" srcId="{971C5155-15EF-4DEF-B806-45FCA2F17496}" destId="{3753C5DA-25CD-4224-8FB5-D5ED8852FEDE}" srcOrd="0" destOrd="0" presId="urn:microsoft.com/office/officeart/2018/2/layout/IconVerticalSolidList"/>
    <dgm:cxn modelId="{442FD956-3BE4-428A-AB30-2001C86AA87B}" type="presOf" srcId="{65AAD970-2D54-4AB7-AA51-9D9D4CDBA332}" destId="{F81FD5C0-F1AE-44D2-8442-1929F1E8C647}" srcOrd="0" destOrd="0" presId="urn:microsoft.com/office/officeart/2018/2/layout/IconVerticalSolidList"/>
    <dgm:cxn modelId="{FB10C284-3EEF-46DA-8961-D148A5380A58}" type="presOf" srcId="{FA06C18E-3790-476F-A4DF-68B2CF60EB52}" destId="{EFDB0395-81B7-449D-9F37-5406F8086353}" srcOrd="0" destOrd="0" presId="urn:microsoft.com/office/officeart/2018/2/layout/IconVerticalSolidList"/>
    <dgm:cxn modelId="{CA372AAB-8B26-497E-8D4C-3F1582A48819}" type="presOf" srcId="{6D1F0080-01E9-46EC-88B8-CFD151102304}" destId="{A71EE795-1655-4FB0-97B5-6CC054EBEAC7}" srcOrd="0" destOrd="0" presId="urn:microsoft.com/office/officeart/2018/2/layout/IconVerticalSolidList"/>
    <dgm:cxn modelId="{4C1A35B2-A096-44F3-8413-2BB8583E26A1}" srcId="{FA06C18E-3790-476F-A4DF-68B2CF60EB52}" destId="{65AAD970-2D54-4AB7-AA51-9D9D4CDBA332}" srcOrd="0" destOrd="0" parTransId="{D33B5CD8-083A-40B3-ADD8-A4B37D861450}" sibTransId="{A879CEB0-264A-400D-B30D-257B30665E18}"/>
    <dgm:cxn modelId="{B84EA1D6-08B8-409B-B307-025B820A0B2D}" type="presOf" srcId="{3BBB6E82-54E3-4316-8BC8-718C395ECC11}" destId="{5BB0A107-BAB7-4ABB-907F-104712AA126E}" srcOrd="0" destOrd="0" presId="urn:microsoft.com/office/officeart/2018/2/layout/IconVerticalSolidList"/>
    <dgm:cxn modelId="{17916EDE-124B-48AF-AB15-344845C31035}" srcId="{FA06C18E-3790-476F-A4DF-68B2CF60EB52}" destId="{971C5155-15EF-4DEF-B806-45FCA2F17496}" srcOrd="1" destOrd="0" parTransId="{1CAFF1E1-942B-4B5F-8BA1-B4EB11A7D710}" sibTransId="{801DA5CA-E76F-42CB-A48B-0729C7F9DE58}"/>
    <dgm:cxn modelId="{477DC2FA-768A-4D61-B3BB-FC1544CE6549}" srcId="{FA06C18E-3790-476F-A4DF-68B2CF60EB52}" destId="{3BBB6E82-54E3-4316-8BC8-718C395ECC11}" srcOrd="3" destOrd="0" parTransId="{360E655D-E286-4474-8BCF-B4FC548492AE}" sibTransId="{FB643EA8-9E70-4C16-B433-2682879E0007}"/>
    <dgm:cxn modelId="{88045B60-8968-4ECC-9E08-70D7C5741B21}" type="presParOf" srcId="{EFDB0395-81B7-449D-9F37-5406F8086353}" destId="{250F3849-E87F-43FC-8ADE-BA84E3BD1190}" srcOrd="0" destOrd="0" presId="urn:microsoft.com/office/officeart/2018/2/layout/IconVerticalSolidList"/>
    <dgm:cxn modelId="{6E399061-DFD0-4125-B31F-09F3C3F3AE7C}" type="presParOf" srcId="{250F3849-E87F-43FC-8ADE-BA84E3BD1190}" destId="{8709134D-D413-47F6-BEAB-D1B651E127A9}" srcOrd="0" destOrd="0" presId="urn:microsoft.com/office/officeart/2018/2/layout/IconVerticalSolidList"/>
    <dgm:cxn modelId="{64525C35-61F7-49C9-B094-6C555397510A}" type="presParOf" srcId="{250F3849-E87F-43FC-8ADE-BA84E3BD1190}" destId="{F63B8985-56BD-4636-A396-5ECB052532C4}" srcOrd="1" destOrd="0" presId="urn:microsoft.com/office/officeart/2018/2/layout/IconVerticalSolidList"/>
    <dgm:cxn modelId="{067D866A-E8AC-46C8-813D-BC33D5A9C849}" type="presParOf" srcId="{250F3849-E87F-43FC-8ADE-BA84E3BD1190}" destId="{E384183F-B587-41EA-B769-31B034C48548}" srcOrd="2" destOrd="0" presId="urn:microsoft.com/office/officeart/2018/2/layout/IconVerticalSolidList"/>
    <dgm:cxn modelId="{AD5F2182-A179-4B0E-B8F9-E9CC9FF505A2}" type="presParOf" srcId="{250F3849-E87F-43FC-8ADE-BA84E3BD1190}" destId="{F81FD5C0-F1AE-44D2-8442-1929F1E8C647}" srcOrd="3" destOrd="0" presId="urn:microsoft.com/office/officeart/2018/2/layout/IconVerticalSolidList"/>
    <dgm:cxn modelId="{2866D013-FFA6-4D54-8004-E03F2C28FDA9}" type="presParOf" srcId="{EFDB0395-81B7-449D-9F37-5406F8086353}" destId="{123DA1A4-254C-4AD6-9025-CE359EA3814E}" srcOrd="1" destOrd="0" presId="urn:microsoft.com/office/officeart/2018/2/layout/IconVerticalSolidList"/>
    <dgm:cxn modelId="{E2E1F0A7-4FDB-4EA4-8F7D-48F79718F970}" type="presParOf" srcId="{EFDB0395-81B7-449D-9F37-5406F8086353}" destId="{8B159602-5261-4D48-A92C-4D7ED71A855E}" srcOrd="2" destOrd="0" presId="urn:microsoft.com/office/officeart/2018/2/layout/IconVerticalSolidList"/>
    <dgm:cxn modelId="{6526724F-1626-48B8-8EE3-4F2077F8B476}" type="presParOf" srcId="{8B159602-5261-4D48-A92C-4D7ED71A855E}" destId="{7956529C-4A88-46B9-942B-1134EAA0E44E}" srcOrd="0" destOrd="0" presId="urn:microsoft.com/office/officeart/2018/2/layout/IconVerticalSolidList"/>
    <dgm:cxn modelId="{323C5075-D4D8-44D3-ADF6-F286D47E6199}" type="presParOf" srcId="{8B159602-5261-4D48-A92C-4D7ED71A855E}" destId="{877EC9CB-77EF-45DB-B076-764485A02311}" srcOrd="1" destOrd="0" presId="urn:microsoft.com/office/officeart/2018/2/layout/IconVerticalSolidList"/>
    <dgm:cxn modelId="{E9B44E0F-6CC1-42AA-873C-8FF131C9F7C7}" type="presParOf" srcId="{8B159602-5261-4D48-A92C-4D7ED71A855E}" destId="{FE4FC77D-2C16-4F47-BCE9-0E094E3236A6}" srcOrd="2" destOrd="0" presId="urn:microsoft.com/office/officeart/2018/2/layout/IconVerticalSolidList"/>
    <dgm:cxn modelId="{CF4201DD-C213-4593-ABA9-2229E9D36461}" type="presParOf" srcId="{8B159602-5261-4D48-A92C-4D7ED71A855E}" destId="{3753C5DA-25CD-4224-8FB5-D5ED8852FEDE}" srcOrd="3" destOrd="0" presId="urn:microsoft.com/office/officeart/2018/2/layout/IconVerticalSolidList"/>
    <dgm:cxn modelId="{239B22B1-348B-49C4-A109-B2D16A2A6B28}" type="presParOf" srcId="{EFDB0395-81B7-449D-9F37-5406F8086353}" destId="{E8443943-B56F-465E-948E-4AD8B786B7B9}" srcOrd="3" destOrd="0" presId="urn:microsoft.com/office/officeart/2018/2/layout/IconVerticalSolidList"/>
    <dgm:cxn modelId="{2243B791-D35C-4698-A14A-27DA98B0B47D}" type="presParOf" srcId="{EFDB0395-81B7-449D-9F37-5406F8086353}" destId="{BBA8A69B-347D-4BE8-9C3A-36B8C718CF12}" srcOrd="4" destOrd="0" presId="urn:microsoft.com/office/officeart/2018/2/layout/IconVerticalSolidList"/>
    <dgm:cxn modelId="{65D84234-41BE-4A16-82F3-5958AE188EFC}" type="presParOf" srcId="{BBA8A69B-347D-4BE8-9C3A-36B8C718CF12}" destId="{9986AA3F-7833-418C-BB6C-94DF8ECAFA42}" srcOrd="0" destOrd="0" presId="urn:microsoft.com/office/officeart/2018/2/layout/IconVerticalSolidList"/>
    <dgm:cxn modelId="{E64D9219-3082-491D-99B3-6F05C2F91827}" type="presParOf" srcId="{BBA8A69B-347D-4BE8-9C3A-36B8C718CF12}" destId="{4AE5939E-6CB7-434F-AAC9-529EADAB66A0}" srcOrd="1" destOrd="0" presId="urn:microsoft.com/office/officeart/2018/2/layout/IconVerticalSolidList"/>
    <dgm:cxn modelId="{75824AD1-99C2-4C33-BBA8-54D530C9D44C}" type="presParOf" srcId="{BBA8A69B-347D-4BE8-9C3A-36B8C718CF12}" destId="{39F6321D-0CAC-4936-B6FA-50F8982F38E9}" srcOrd="2" destOrd="0" presId="urn:microsoft.com/office/officeart/2018/2/layout/IconVerticalSolidList"/>
    <dgm:cxn modelId="{34B63805-8696-4D05-837E-B56E2638397D}" type="presParOf" srcId="{BBA8A69B-347D-4BE8-9C3A-36B8C718CF12}" destId="{A71EE795-1655-4FB0-97B5-6CC054EBEAC7}" srcOrd="3" destOrd="0" presId="urn:microsoft.com/office/officeart/2018/2/layout/IconVerticalSolidList"/>
    <dgm:cxn modelId="{4FD17BF9-C9BF-40C2-BF5C-48C393071D83}" type="presParOf" srcId="{EFDB0395-81B7-449D-9F37-5406F8086353}" destId="{BA1764B5-FD0F-4C36-B635-ABED2FF9D06D}" srcOrd="5" destOrd="0" presId="urn:microsoft.com/office/officeart/2018/2/layout/IconVerticalSolidList"/>
    <dgm:cxn modelId="{15A4D476-953A-466B-8E43-5CA8690CB0E8}" type="presParOf" srcId="{EFDB0395-81B7-449D-9F37-5406F8086353}" destId="{27F7EA65-FE22-4A5F-B023-6C53218C2BE3}" srcOrd="6" destOrd="0" presId="urn:microsoft.com/office/officeart/2018/2/layout/IconVerticalSolidList"/>
    <dgm:cxn modelId="{6EDBAE44-1742-43C5-B65A-47D2A0037F83}" type="presParOf" srcId="{27F7EA65-FE22-4A5F-B023-6C53218C2BE3}" destId="{07B68D09-CCA6-4149-B91B-86909BE9C86D}" srcOrd="0" destOrd="0" presId="urn:microsoft.com/office/officeart/2018/2/layout/IconVerticalSolidList"/>
    <dgm:cxn modelId="{AC5729CB-8897-4C43-A90E-3C5CAEEEB847}" type="presParOf" srcId="{27F7EA65-FE22-4A5F-B023-6C53218C2BE3}" destId="{131D4FE7-B2AF-49D0-9354-B8C8769265E4}" srcOrd="1" destOrd="0" presId="urn:microsoft.com/office/officeart/2018/2/layout/IconVerticalSolidList"/>
    <dgm:cxn modelId="{ED226372-296D-44D1-B0AD-E6FB6C7F1739}" type="presParOf" srcId="{27F7EA65-FE22-4A5F-B023-6C53218C2BE3}" destId="{8B2E8DD0-2F56-447B-80C8-E246F16B0FB1}" srcOrd="2" destOrd="0" presId="urn:microsoft.com/office/officeart/2018/2/layout/IconVerticalSolidList"/>
    <dgm:cxn modelId="{59069C7A-B070-4640-8E49-5B2E5AD8DD87}" type="presParOf" srcId="{27F7EA65-FE22-4A5F-B023-6C53218C2BE3}" destId="{5BB0A107-BAB7-4ABB-907F-104712AA12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11EB6-20BF-4A1D-8EA1-CDE75081196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907521-94EF-450F-BFAA-C9734186C7BA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You can send emails to one or more students from </a:t>
          </a:r>
          <a:r>
            <a:rPr lang="en-US" b="1" dirty="0"/>
            <a:t>Staff Home</a:t>
          </a:r>
          <a:r>
            <a:rPr lang="en-US" dirty="0"/>
            <a:t>, the student profile, or </a:t>
          </a:r>
          <a:r>
            <a:rPr lang="en-US" b="1" dirty="0"/>
            <a:t>Advanced Search</a:t>
          </a:r>
          <a:r>
            <a:rPr lang="en-US" dirty="0"/>
            <a:t>.</a:t>
          </a:r>
        </a:p>
      </dgm:t>
    </dgm:pt>
    <dgm:pt modelId="{123D979E-8160-4CF8-9E4B-8B6378EBBBBA}" type="parTrans" cxnId="{98B92860-FAE6-4A4E-8A99-FFD472D58385}">
      <dgm:prSet/>
      <dgm:spPr/>
      <dgm:t>
        <a:bodyPr/>
        <a:lstStyle/>
        <a:p>
          <a:endParaRPr lang="en-US"/>
        </a:p>
      </dgm:t>
    </dgm:pt>
    <dgm:pt modelId="{162DA909-D763-4086-ACE3-DEB34BE4F2DC}" type="sibTrans" cxnId="{98B92860-FAE6-4A4E-8A99-FFD472D58385}">
      <dgm:prSet/>
      <dgm:spPr/>
      <dgm:t>
        <a:bodyPr/>
        <a:lstStyle/>
        <a:p>
          <a:endParaRPr lang="en-US"/>
        </a:p>
      </dgm:t>
    </dgm:pt>
    <dgm:pt modelId="{6BB1279C-6202-466B-8834-5AB379063270}">
      <dgm:prSet/>
      <dgm:spPr/>
      <dgm:t>
        <a:bodyPr/>
        <a:lstStyle/>
        <a:p>
          <a:r>
            <a:rPr lang="en-US"/>
            <a:t>Most </a:t>
          </a:r>
          <a:r>
            <a:rPr lang="en-US" b="1"/>
            <a:t>Action</a:t>
          </a:r>
          <a:r>
            <a:rPr lang="en-US"/>
            <a:t> menus throughout the platform also allow for sending emails.</a:t>
          </a:r>
        </a:p>
      </dgm:t>
    </dgm:pt>
    <dgm:pt modelId="{DB7EE910-85EF-4C8A-A65B-EA50DB9FA1FD}" type="parTrans" cxnId="{1DCBF8C2-DF98-4414-8FCB-B34E3D0826A4}">
      <dgm:prSet/>
      <dgm:spPr/>
      <dgm:t>
        <a:bodyPr/>
        <a:lstStyle/>
        <a:p>
          <a:endParaRPr lang="en-US"/>
        </a:p>
      </dgm:t>
    </dgm:pt>
    <dgm:pt modelId="{C48154B4-7ACD-42FA-A820-B3320E88053E}" type="sibTrans" cxnId="{1DCBF8C2-DF98-4414-8FCB-B34E3D0826A4}">
      <dgm:prSet/>
      <dgm:spPr/>
      <dgm:t>
        <a:bodyPr/>
        <a:lstStyle/>
        <a:p>
          <a:endParaRPr lang="en-US"/>
        </a:p>
      </dgm:t>
    </dgm:pt>
    <dgm:pt modelId="{34F91395-820C-4F46-A563-19477A428F6D}">
      <dgm:prSet/>
      <dgm:spPr/>
      <dgm:t>
        <a:bodyPr/>
        <a:lstStyle/>
        <a:p>
          <a:r>
            <a:rPr lang="en-US"/>
            <a:t>The </a:t>
          </a:r>
          <a:r>
            <a:rPr lang="en-US" b="1"/>
            <a:t>Conversations</a:t>
          </a:r>
          <a:r>
            <a:rPr lang="en-US"/>
            <a:t> function allows users to view messages sent to students. </a:t>
          </a:r>
        </a:p>
      </dgm:t>
    </dgm:pt>
    <dgm:pt modelId="{14E2F910-189A-48F5-B7EC-504F334433BE}" type="parTrans" cxnId="{D879B47F-8610-4500-B970-06BA8EB4F704}">
      <dgm:prSet/>
      <dgm:spPr/>
      <dgm:t>
        <a:bodyPr/>
        <a:lstStyle/>
        <a:p>
          <a:endParaRPr lang="en-US"/>
        </a:p>
      </dgm:t>
    </dgm:pt>
    <dgm:pt modelId="{70AB1516-AD40-432D-ABDC-69AB63E15E43}" type="sibTrans" cxnId="{D879B47F-8610-4500-B970-06BA8EB4F704}">
      <dgm:prSet/>
      <dgm:spPr/>
      <dgm:t>
        <a:bodyPr/>
        <a:lstStyle/>
        <a:p>
          <a:endParaRPr lang="en-US"/>
        </a:p>
      </dgm:t>
    </dgm:pt>
    <dgm:pt modelId="{8111EBE0-F1F5-4973-82AA-4F37D3A234B0}">
      <dgm:prSet/>
      <dgm:spPr/>
      <dgm:t>
        <a:bodyPr/>
        <a:lstStyle/>
        <a:p>
          <a:r>
            <a:rPr lang="en-US"/>
            <a:t>On student profile, under the </a:t>
          </a:r>
          <a:r>
            <a:rPr lang="en-US" b="1"/>
            <a:t>Conversations</a:t>
          </a:r>
          <a:r>
            <a:rPr lang="en-US"/>
            <a:t> tab, you have a historical view of messages sent to a student by other users. </a:t>
          </a:r>
        </a:p>
      </dgm:t>
    </dgm:pt>
    <dgm:pt modelId="{762EA273-8E51-4CAB-8EE7-FB63CFF6DD4B}" type="parTrans" cxnId="{BD2FF5CB-6DFB-4685-928F-90938458568A}">
      <dgm:prSet/>
      <dgm:spPr/>
      <dgm:t>
        <a:bodyPr/>
        <a:lstStyle/>
        <a:p>
          <a:endParaRPr lang="en-US"/>
        </a:p>
      </dgm:t>
    </dgm:pt>
    <dgm:pt modelId="{F872A9A5-B3A8-4E1D-97D2-A4130A482D16}" type="sibTrans" cxnId="{BD2FF5CB-6DFB-4685-928F-90938458568A}">
      <dgm:prSet/>
      <dgm:spPr/>
      <dgm:t>
        <a:bodyPr/>
        <a:lstStyle/>
        <a:p>
          <a:endParaRPr lang="en-US"/>
        </a:p>
      </dgm:t>
    </dgm:pt>
    <dgm:pt modelId="{C1D3C39C-3DDE-40DB-B12A-D2DD592063ED}" type="pres">
      <dgm:prSet presAssocID="{4E311EB6-20BF-4A1D-8EA1-CDE75081196D}" presName="root" presStyleCnt="0">
        <dgm:presLayoutVars>
          <dgm:dir/>
          <dgm:resizeHandles val="exact"/>
        </dgm:presLayoutVars>
      </dgm:prSet>
      <dgm:spPr/>
    </dgm:pt>
    <dgm:pt modelId="{7E8F0479-740F-4631-A4A6-42F9D7094D36}" type="pres">
      <dgm:prSet presAssocID="{5D907521-94EF-450F-BFAA-C9734186C7BA}" presName="compNode" presStyleCnt="0"/>
      <dgm:spPr/>
    </dgm:pt>
    <dgm:pt modelId="{B4DC674C-FDB3-478F-BF2B-65FAB89EBAFB}" type="pres">
      <dgm:prSet presAssocID="{5D907521-94EF-450F-BFAA-C9734186C7BA}" presName="bgRect" presStyleLbl="bgShp" presStyleIdx="0" presStyleCnt="4"/>
      <dgm:spPr>
        <a:solidFill>
          <a:srgbClr val="FFC000"/>
        </a:solidFill>
      </dgm:spPr>
    </dgm:pt>
    <dgm:pt modelId="{10C45087-2CE4-4294-91FE-E02DBF8D5F4F}" type="pres">
      <dgm:prSet presAssocID="{5D907521-94EF-450F-BFAA-C9734186C7B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5421727B-2D99-4E71-A84E-20ECA836A7E4}" type="pres">
      <dgm:prSet presAssocID="{5D907521-94EF-450F-BFAA-C9734186C7BA}" presName="spaceRect" presStyleCnt="0"/>
      <dgm:spPr/>
    </dgm:pt>
    <dgm:pt modelId="{4F595820-B7EC-4B63-A4EB-C4EC3E9C2E21}" type="pres">
      <dgm:prSet presAssocID="{5D907521-94EF-450F-BFAA-C9734186C7BA}" presName="parTx" presStyleLbl="revTx" presStyleIdx="0" presStyleCnt="4">
        <dgm:presLayoutVars>
          <dgm:chMax val="0"/>
          <dgm:chPref val="0"/>
        </dgm:presLayoutVars>
      </dgm:prSet>
      <dgm:spPr/>
    </dgm:pt>
    <dgm:pt modelId="{F76D4870-7450-498A-ABFA-983E374D5302}" type="pres">
      <dgm:prSet presAssocID="{162DA909-D763-4086-ACE3-DEB34BE4F2DC}" presName="sibTrans" presStyleCnt="0"/>
      <dgm:spPr/>
    </dgm:pt>
    <dgm:pt modelId="{569F27ED-2425-40CD-84BE-527EC3785D70}" type="pres">
      <dgm:prSet presAssocID="{6BB1279C-6202-466B-8834-5AB379063270}" presName="compNode" presStyleCnt="0"/>
      <dgm:spPr/>
    </dgm:pt>
    <dgm:pt modelId="{450F1677-5862-4827-B0B3-9DB091A7B576}" type="pres">
      <dgm:prSet presAssocID="{6BB1279C-6202-466B-8834-5AB379063270}" presName="bgRect" presStyleLbl="bgShp" presStyleIdx="1" presStyleCnt="4"/>
      <dgm:spPr>
        <a:solidFill>
          <a:srgbClr val="FFC000"/>
        </a:solidFill>
      </dgm:spPr>
    </dgm:pt>
    <dgm:pt modelId="{15DE1D4A-0AA9-46BA-8266-69D0CBD2E6EF}" type="pres">
      <dgm:prSet presAssocID="{6BB1279C-6202-466B-8834-5AB37906327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5EDCED8A-62CD-45FC-BB43-D11C9049E9DB}" type="pres">
      <dgm:prSet presAssocID="{6BB1279C-6202-466B-8834-5AB379063270}" presName="spaceRect" presStyleCnt="0"/>
      <dgm:spPr/>
    </dgm:pt>
    <dgm:pt modelId="{E9BE25AF-ED10-4178-9687-F23C96450DEE}" type="pres">
      <dgm:prSet presAssocID="{6BB1279C-6202-466B-8834-5AB379063270}" presName="parTx" presStyleLbl="revTx" presStyleIdx="1" presStyleCnt="4">
        <dgm:presLayoutVars>
          <dgm:chMax val="0"/>
          <dgm:chPref val="0"/>
        </dgm:presLayoutVars>
      </dgm:prSet>
      <dgm:spPr/>
    </dgm:pt>
    <dgm:pt modelId="{069B2EFF-6D56-4462-8B00-ABCEA4C98908}" type="pres">
      <dgm:prSet presAssocID="{C48154B4-7ACD-42FA-A820-B3320E88053E}" presName="sibTrans" presStyleCnt="0"/>
      <dgm:spPr/>
    </dgm:pt>
    <dgm:pt modelId="{4B0673D8-7A25-4FF9-BCEC-404D84DF8206}" type="pres">
      <dgm:prSet presAssocID="{34F91395-820C-4F46-A563-19477A428F6D}" presName="compNode" presStyleCnt="0"/>
      <dgm:spPr/>
    </dgm:pt>
    <dgm:pt modelId="{F9B7035E-B224-4E0C-BB0A-6F0936AA4D0B}" type="pres">
      <dgm:prSet presAssocID="{34F91395-820C-4F46-A563-19477A428F6D}" presName="bgRect" presStyleLbl="bgShp" presStyleIdx="2" presStyleCnt="4"/>
      <dgm:spPr>
        <a:solidFill>
          <a:srgbClr val="FFC000"/>
        </a:solidFill>
      </dgm:spPr>
    </dgm:pt>
    <dgm:pt modelId="{67D9E18D-4626-4C67-859E-3D20875F7F1E}" type="pres">
      <dgm:prSet presAssocID="{34F91395-820C-4F46-A563-19477A428F6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C33F3C2E-A857-4C60-9525-EDF64A5D7E29}" type="pres">
      <dgm:prSet presAssocID="{34F91395-820C-4F46-A563-19477A428F6D}" presName="spaceRect" presStyleCnt="0"/>
      <dgm:spPr/>
    </dgm:pt>
    <dgm:pt modelId="{81762796-6866-4E62-B9E2-19E6F34FC681}" type="pres">
      <dgm:prSet presAssocID="{34F91395-820C-4F46-A563-19477A428F6D}" presName="parTx" presStyleLbl="revTx" presStyleIdx="2" presStyleCnt="4">
        <dgm:presLayoutVars>
          <dgm:chMax val="0"/>
          <dgm:chPref val="0"/>
        </dgm:presLayoutVars>
      </dgm:prSet>
      <dgm:spPr/>
    </dgm:pt>
    <dgm:pt modelId="{A6A0B34C-3A87-4C50-B128-EB09B1FD363F}" type="pres">
      <dgm:prSet presAssocID="{70AB1516-AD40-432D-ABDC-69AB63E15E43}" presName="sibTrans" presStyleCnt="0"/>
      <dgm:spPr/>
    </dgm:pt>
    <dgm:pt modelId="{20098982-3AB4-48E8-A782-697AFCC3F119}" type="pres">
      <dgm:prSet presAssocID="{8111EBE0-F1F5-4973-82AA-4F37D3A234B0}" presName="compNode" presStyleCnt="0"/>
      <dgm:spPr/>
    </dgm:pt>
    <dgm:pt modelId="{5A375ED5-FD97-40EF-878F-A28AC678C2A5}" type="pres">
      <dgm:prSet presAssocID="{8111EBE0-F1F5-4973-82AA-4F37D3A234B0}" presName="bgRect" presStyleLbl="bgShp" presStyleIdx="3" presStyleCnt="4"/>
      <dgm:spPr>
        <a:solidFill>
          <a:srgbClr val="FFC000"/>
        </a:solidFill>
      </dgm:spPr>
    </dgm:pt>
    <dgm:pt modelId="{C8EFD04B-7F3F-4463-966F-E255DA855BE0}" type="pres">
      <dgm:prSet presAssocID="{8111EBE0-F1F5-4973-82AA-4F37D3A234B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37D4DC6F-CCFA-48BF-B466-19442832958D}" type="pres">
      <dgm:prSet presAssocID="{8111EBE0-F1F5-4973-82AA-4F37D3A234B0}" presName="spaceRect" presStyleCnt="0"/>
      <dgm:spPr/>
    </dgm:pt>
    <dgm:pt modelId="{6C989599-459A-43D8-9C3D-943B0ADB0A11}" type="pres">
      <dgm:prSet presAssocID="{8111EBE0-F1F5-4973-82AA-4F37D3A234B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BC3F409-750A-4822-8291-1168F269CA8D}" type="presOf" srcId="{8111EBE0-F1F5-4973-82AA-4F37D3A234B0}" destId="{6C989599-459A-43D8-9C3D-943B0ADB0A11}" srcOrd="0" destOrd="0" presId="urn:microsoft.com/office/officeart/2018/2/layout/IconVerticalSolidList"/>
    <dgm:cxn modelId="{D2FA8B0D-C71C-4B88-B649-A57FC8BE3121}" type="presOf" srcId="{34F91395-820C-4F46-A563-19477A428F6D}" destId="{81762796-6866-4E62-B9E2-19E6F34FC681}" srcOrd="0" destOrd="0" presId="urn:microsoft.com/office/officeart/2018/2/layout/IconVerticalSolidList"/>
    <dgm:cxn modelId="{98B92860-FAE6-4A4E-8A99-FFD472D58385}" srcId="{4E311EB6-20BF-4A1D-8EA1-CDE75081196D}" destId="{5D907521-94EF-450F-BFAA-C9734186C7BA}" srcOrd="0" destOrd="0" parTransId="{123D979E-8160-4CF8-9E4B-8B6378EBBBBA}" sibTransId="{162DA909-D763-4086-ACE3-DEB34BE4F2DC}"/>
    <dgm:cxn modelId="{D879B47F-8610-4500-B970-06BA8EB4F704}" srcId="{4E311EB6-20BF-4A1D-8EA1-CDE75081196D}" destId="{34F91395-820C-4F46-A563-19477A428F6D}" srcOrd="2" destOrd="0" parTransId="{14E2F910-189A-48F5-B7EC-504F334433BE}" sibTransId="{70AB1516-AD40-432D-ABDC-69AB63E15E43}"/>
    <dgm:cxn modelId="{D76B548A-180A-41C9-A1EF-D742E7D4F87A}" type="presOf" srcId="{6BB1279C-6202-466B-8834-5AB379063270}" destId="{E9BE25AF-ED10-4178-9687-F23C96450DEE}" srcOrd="0" destOrd="0" presId="urn:microsoft.com/office/officeart/2018/2/layout/IconVerticalSolidList"/>
    <dgm:cxn modelId="{1DCBF8C2-DF98-4414-8FCB-B34E3D0826A4}" srcId="{4E311EB6-20BF-4A1D-8EA1-CDE75081196D}" destId="{6BB1279C-6202-466B-8834-5AB379063270}" srcOrd="1" destOrd="0" parTransId="{DB7EE910-85EF-4C8A-A65B-EA50DB9FA1FD}" sibTransId="{C48154B4-7ACD-42FA-A820-B3320E88053E}"/>
    <dgm:cxn modelId="{BD2FF5CB-6DFB-4685-928F-90938458568A}" srcId="{4E311EB6-20BF-4A1D-8EA1-CDE75081196D}" destId="{8111EBE0-F1F5-4973-82AA-4F37D3A234B0}" srcOrd="3" destOrd="0" parTransId="{762EA273-8E51-4CAB-8EE7-FB63CFF6DD4B}" sibTransId="{F872A9A5-B3A8-4E1D-97D2-A4130A482D16}"/>
    <dgm:cxn modelId="{442F31E5-28AF-43A8-BE62-9EE77D8D3F97}" type="presOf" srcId="{5D907521-94EF-450F-BFAA-C9734186C7BA}" destId="{4F595820-B7EC-4B63-A4EB-C4EC3E9C2E21}" srcOrd="0" destOrd="0" presId="urn:microsoft.com/office/officeart/2018/2/layout/IconVerticalSolidList"/>
    <dgm:cxn modelId="{EDB4B6F4-A3CF-4B85-B133-A4308D85767D}" type="presOf" srcId="{4E311EB6-20BF-4A1D-8EA1-CDE75081196D}" destId="{C1D3C39C-3DDE-40DB-B12A-D2DD592063ED}" srcOrd="0" destOrd="0" presId="urn:microsoft.com/office/officeart/2018/2/layout/IconVerticalSolidList"/>
    <dgm:cxn modelId="{4334098B-B2C6-4851-8082-9672AE9CD8BF}" type="presParOf" srcId="{C1D3C39C-3DDE-40DB-B12A-D2DD592063ED}" destId="{7E8F0479-740F-4631-A4A6-42F9D7094D36}" srcOrd="0" destOrd="0" presId="urn:microsoft.com/office/officeart/2018/2/layout/IconVerticalSolidList"/>
    <dgm:cxn modelId="{589B4642-321F-4AF3-94FA-E21152578BC2}" type="presParOf" srcId="{7E8F0479-740F-4631-A4A6-42F9D7094D36}" destId="{B4DC674C-FDB3-478F-BF2B-65FAB89EBAFB}" srcOrd="0" destOrd="0" presId="urn:microsoft.com/office/officeart/2018/2/layout/IconVerticalSolidList"/>
    <dgm:cxn modelId="{94C612A1-C75B-4DC3-B165-F9344EF49CB6}" type="presParOf" srcId="{7E8F0479-740F-4631-A4A6-42F9D7094D36}" destId="{10C45087-2CE4-4294-91FE-E02DBF8D5F4F}" srcOrd="1" destOrd="0" presId="urn:microsoft.com/office/officeart/2018/2/layout/IconVerticalSolidList"/>
    <dgm:cxn modelId="{E990C54B-EAF5-439E-9089-1889128F6C71}" type="presParOf" srcId="{7E8F0479-740F-4631-A4A6-42F9D7094D36}" destId="{5421727B-2D99-4E71-A84E-20ECA836A7E4}" srcOrd="2" destOrd="0" presId="urn:microsoft.com/office/officeart/2018/2/layout/IconVerticalSolidList"/>
    <dgm:cxn modelId="{DD9A249A-462D-4922-ADDC-2E13941BACB0}" type="presParOf" srcId="{7E8F0479-740F-4631-A4A6-42F9D7094D36}" destId="{4F595820-B7EC-4B63-A4EB-C4EC3E9C2E21}" srcOrd="3" destOrd="0" presId="urn:microsoft.com/office/officeart/2018/2/layout/IconVerticalSolidList"/>
    <dgm:cxn modelId="{C5DBEAF9-9E50-4969-9556-68B2C88C122F}" type="presParOf" srcId="{C1D3C39C-3DDE-40DB-B12A-D2DD592063ED}" destId="{F76D4870-7450-498A-ABFA-983E374D5302}" srcOrd="1" destOrd="0" presId="urn:microsoft.com/office/officeart/2018/2/layout/IconVerticalSolidList"/>
    <dgm:cxn modelId="{90418A7C-EF62-44E4-A0B1-1127CE5EBBD0}" type="presParOf" srcId="{C1D3C39C-3DDE-40DB-B12A-D2DD592063ED}" destId="{569F27ED-2425-40CD-84BE-527EC3785D70}" srcOrd="2" destOrd="0" presId="urn:microsoft.com/office/officeart/2018/2/layout/IconVerticalSolidList"/>
    <dgm:cxn modelId="{1B3E7EDE-52D0-4B9E-917B-E6EB5D53107C}" type="presParOf" srcId="{569F27ED-2425-40CD-84BE-527EC3785D70}" destId="{450F1677-5862-4827-B0B3-9DB091A7B576}" srcOrd="0" destOrd="0" presId="urn:microsoft.com/office/officeart/2018/2/layout/IconVerticalSolidList"/>
    <dgm:cxn modelId="{EA96D1C5-88EB-404D-AA7D-2B306AFDB044}" type="presParOf" srcId="{569F27ED-2425-40CD-84BE-527EC3785D70}" destId="{15DE1D4A-0AA9-46BA-8266-69D0CBD2E6EF}" srcOrd="1" destOrd="0" presId="urn:microsoft.com/office/officeart/2018/2/layout/IconVerticalSolidList"/>
    <dgm:cxn modelId="{D2A16CDE-52A0-4E86-89CF-4E9420960B15}" type="presParOf" srcId="{569F27ED-2425-40CD-84BE-527EC3785D70}" destId="{5EDCED8A-62CD-45FC-BB43-D11C9049E9DB}" srcOrd="2" destOrd="0" presId="urn:microsoft.com/office/officeart/2018/2/layout/IconVerticalSolidList"/>
    <dgm:cxn modelId="{62C36194-1355-40FF-A5F3-21ACF8129F3E}" type="presParOf" srcId="{569F27ED-2425-40CD-84BE-527EC3785D70}" destId="{E9BE25AF-ED10-4178-9687-F23C96450DEE}" srcOrd="3" destOrd="0" presId="urn:microsoft.com/office/officeart/2018/2/layout/IconVerticalSolidList"/>
    <dgm:cxn modelId="{FECDFFC2-0CE2-445E-BE16-5B563BD238AA}" type="presParOf" srcId="{C1D3C39C-3DDE-40DB-B12A-D2DD592063ED}" destId="{069B2EFF-6D56-4462-8B00-ABCEA4C98908}" srcOrd="3" destOrd="0" presId="urn:microsoft.com/office/officeart/2018/2/layout/IconVerticalSolidList"/>
    <dgm:cxn modelId="{CA22E330-B9F8-49D6-BCF0-C09E717A5327}" type="presParOf" srcId="{C1D3C39C-3DDE-40DB-B12A-D2DD592063ED}" destId="{4B0673D8-7A25-4FF9-BCEC-404D84DF8206}" srcOrd="4" destOrd="0" presId="urn:microsoft.com/office/officeart/2018/2/layout/IconVerticalSolidList"/>
    <dgm:cxn modelId="{187068C7-D6EB-46F1-A43A-3A10C1E299CF}" type="presParOf" srcId="{4B0673D8-7A25-4FF9-BCEC-404D84DF8206}" destId="{F9B7035E-B224-4E0C-BB0A-6F0936AA4D0B}" srcOrd="0" destOrd="0" presId="urn:microsoft.com/office/officeart/2018/2/layout/IconVerticalSolidList"/>
    <dgm:cxn modelId="{5ABDC384-4BE8-47F7-86E8-C6E8729D68C4}" type="presParOf" srcId="{4B0673D8-7A25-4FF9-BCEC-404D84DF8206}" destId="{67D9E18D-4626-4C67-859E-3D20875F7F1E}" srcOrd="1" destOrd="0" presId="urn:microsoft.com/office/officeart/2018/2/layout/IconVerticalSolidList"/>
    <dgm:cxn modelId="{41149443-A3F7-4983-944F-D7FC787C5F1D}" type="presParOf" srcId="{4B0673D8-7A25-4FF9-BCEC-404D84DF8206}" destId="{C33F3C2E-A857-4C60-9525-EDF64A5D7E29}" srcOrd="2" destOrd="0" presId="urn:microsoft.com/office/officeart/2018/2/layout/IconVerticalSolidList"/>
    <dgm:cxn modelId="{492B4C62-7311-409A-B19B-836F47456D3D}" type="presParOf" srcId="{4B0673D8-7A25-4FF9-BCEC-404D84DF8206}" destId="{81762796-6866-4E62-B9E2-19E6F34FC681}" srcOrd="3" destOrd="0" presId="urn:microsoft.com/office/officeart/2018/2/layout/IconVerticalSolidList"/>
    <dgm:cxn modelId="{C7FBA9EB-B183-4B52-9344-5FA173D13746}" type="presParOf" srcId="{C1D3C39C-3DDE-40DB-B12A-D2DD592063ED}" destId="{A6A0B34C-3A87-4C50-B128-EB09B1FD363F}" srcOrd="5" destOrd="0" presId="urn:microsoft.com/office/officeart/2018/2/layout/IconVerticalSolidList"/>
    <dgm:cxn modelId="{637A1A4F-28D2-407B-A97F-34AC2AAF7672}" type="presParOf" srcId="{C1D3C39C-3DDE-40DB-B12A-D2DD592063ED}" destId="{20098982-3AB4-48E8-A782-697AFCC3F119}" srcOrd="6" destOrd="0" presId="urn:microsoft.com/office/officeart/2018/2/layout/IconVerticalSolidList"/>
    <dgm:cxn modelId="{D8AA9381-F4A3-4E95-9574-2763863DAD35}" type="presParOf" srcId="{20098982-3AB4-48E8-A782-697AFCC3F119}" destId="{5A375ED5-FD97-40EF-878F-A28AC678C2A5}" srcOrd="0" destOrd="0" presId="urn:microsoft.com/office/officeart/2018/2/layout/IconVerticalSolidList"/>
    <dgm:cxn modelId="{0D0E73E0-7A76-4EBF-A168-A42200814E77}" type="presParOf" srcId="{20098982-3AB4-48E8-A782-697AFCC3F119}" destId="{C8EFD04B-7F3F-4463-966F-E255DA855BE0}" srcOrd="1" destOrd="0" presId="urn:microsoft.com/office/officeart/2018/2/layout/IconVerticalSolidList"/>
    <dgm:cxn modelId="{2D278443-F5DE-4F4E-8543-41ED06ADD931}" type="presParOf" srcId="{20098982-3AB4-48E8-A782-697AFCC3F119}" destId="{37D4DC6F-CCFA-48BF-B466-19442832958D}" srcOrd="2" destOrd="0" presId="urn:microsoft.com/office/officeart/2018/2/layout/IconVerticalSolidList"/>
    <dgm:cxn modelId="{127B9702-641E-4C2C-8078-3815F3D529BC}" type="presParOf" srcId="{20098982-3AB4-48E8-A782-697AFCC3F119}" destId="{6C989599-459A-43D8-9C3D-943B0ADB0A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919DB-E365-5241-A91C-0E21293D477E}">
      <dsp:nvSpPr>
        <dsp:cNvPr id="0" name=""/>
        <dsp:cNvSpPr/>
      </dsp:nvSpPr>
      <dsp:spPr>
        <a:xfrm>
          <a:off x="0" y="268336"/>
          <a:ext cx="10035988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04" tIns="333248" rIns="77890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Created, added, and removed by any user
Visible across the platform
Visible to users who did not create the tag or add it to a student profile
Allows the user to track populations that are not automatically organized by a service indicator, cohort, or student category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pull tags into the Population Health Dashboard </a:t>
          </a:r>
        </a:p>
      </dsp:txBody>
      <dsp:txXfrm>
        <a:off x="0" y="268336"/>
        <a:ext cx="10035988" cy="1965599"/>
      </dsp:txXfrm>
    </dsp:sp>
    <dsp:sp modelId="{7283E664-A8A3-0744-B25F-DB5106E7C062}">
      <dsp:nvSpPr>
        <dsp:cNvPr id="0" name=""/>
        <dsp:cNvSpPr/>
      </dsp:nvSpPr>
      <dsp:spPr>
        <a:xfrm>
          <a:off x="501799" y="72517"/>
          <a:ext cx="7025191" cy="472320"/>
        </a:xfrm>
        <a:prstGeom prst="roundRect">
          <a:avLst/>
        </a:prstGeom>
        <a:solidFill>
          <a:srgbClr val="4630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536" tIns="0" rIns="26553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C000"/>
              </a:solidFill>
            </a:rPr>
            <a:t>Tags (Guide: </a:t>
          </a:r>
          <a:r>
            <a:rPr lang="en-US" sz="1600" b="1" kern="1200" dirty="0">
              <a:solidFill>
                <a:srgbClr val="FFC000"/>
              </a:solidFill>
              <a:hlinkClick xmlns:r="http://schemas.openxmlformats.org/officeDocument/2006/relationships" r:id="rId1"/>
            </a:rPr>
            <a:t>https://sfsu.box.com/s/vxgjk4aot10o4u36zp2d3uv1d79suwis</a:t>
          </a:r>
          <a:r>
            <a:rPr lang="en-US" sz="1600" b="1" kern="1200" dirty="0">
              <a:solidFill>
                <a:srgbClr val="FFC000"/>
              </a:solidFill>
            </a:rPr>
            <a:t>)</a:t>
          </a:r>
        </a:p>
      </dsp:txBody>
      <dsp:txXfrm>
        <a:off x="524856" y="95574"/>
        <a:ext cx="6979077" cy="426206"/>
      </dsp:txXfrm>
    </dsp:sp>
    <dsp:sp modelId="{2B05F81C-5CB0-DD45-A00A-826D2D2F0319}">
      <dsp:nvSpPr>
        <dsp:cNvPr id="0" name=""/>
        <dsp:cNvSpPr/>
      </dsp:nvSpPr>
      <dsp:spPr>
        <a:xfrm>
          <a:off x="0" y="2556496"/>
          <a:ext cx="10035988" cy="146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904" tIns="333248" rIns="77890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Mostly static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Manually created and managed by individual user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Only visible to the user who created the list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pull student lists into the Population Health Dashboard</a:t>
          </a:r>
        </a:p>
      </dsp:txBody>
      <dsp:txXfrm>
        <a:off x="0" y="2556496"/>
        <a:ext cx="10035988" cy="1461599"/>
      </dsp:txXfrm>
    </dsp:sp>
    <dsp:sp modelId="{A915B596-4C9E-C34D-A81C-D6F8527BCAB2}">
      <dsp:nvSpPr>
        <dsp:cNvPr id="0" name=""/>
        <dsp:cNvSpPr/>
      </dsp:nvSpPr>
      <dsp:spPr>
        <a:xfrm>
          <a:off x="501799" y="2320336"/>
          <a:ext cx="7025191" cy="472320"/>
        </a:xfrm>
        <a:prstGeom prst="roundRect">
          <a:avLst/>
        </a:prstGeom>
        <a:solidFill>
          <a:srgbClr val="4630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536" tIns="0" rIns="26553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C000"/>
              </a:solidFill>
            </a:rPr>
            <a:t>Student Lists</a:t>
          </a:r>
        </a:p>
      </dsp:txBody>
      <dsp:txXfrm>
        <a:off x="524856" y="2343393"/>
        <a:ext cx="6979077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9134D-D413-47F6-BEAB-D1B651E127A9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B8985-56BD-4636-A396-5ECB052532C4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FD5C0-F1AE-44D2-8442-1929F1E8C647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Student List is a static list of students by student ID.</a:t>
          </a:r>
        </a:p>
      </dsp:txBody>
      <dsp:txXfrm>
        <a:off x="1057183" y="1805"/>
        <a:ext cx="9458416" cy="915310"/>
      </dsp:txXfrm>
    </dsp:sp>
    <dsp:sp modelId="{7956529C-4A88-46B9-942B-1134EAA0E44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EC9CB-77EF-45DB-B076-764485A0231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3C5DA-25CD-4224-8FB5-D5ED8852FEDE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list can be created by saving the results of an Advance Search.</a:t>
          </a:r>
        </a:p>
      </dsp:txBody>
      <dsp:txXfrm>
        <a:off x="1057183" y="1145944"/>
        <a:ext cx="9458416" cy="915310"/>
      </dsp:txXfrm>
    </dsp:sp>
    <dsp:sp modelId="{9986AA3F-7833-418C-BB6C-94DF8ECAFA42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5939E-6CB7-434F-AAC9-529EADAB66A0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EE795-1655-4FB0-97B5-6CC054EBEAC7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list can also be created by uploading a CSV file of student ID numbers.</a:t>
          </a:r>
        </a:p>
      </dsp:txBody>
      <dsp:txXfrm>
        <a:off x="1057183" y="2290082"/>
        <a:ext cx="9458416" cy="915310"/>
      </dsp:txXfrm>
    </dsp:sp>
    <dsp:sp modelId="{07B68D09-CCA6-4149-B91B-86909BE9C86D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D4FE7-B2AF-49D0-9354-B8C8769265E4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0A107-BAB7-4ABB-907F-104712AA126E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list can be updated, but a user must save search results to the list or upload another CSV file.</a:t>
          </a:r>
        </a:p>
      </dsp:txBody>
      <dsp:txXfrm>
        <a:off x="1057183" y="3434221"/>
        <a:ext cx="94584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C674C-FDB3-478F-BF2B-65FAB89EBAFB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45087-2CE4-4294-91FE-E02DBF8D5F4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95820-B7EC-4B63-A4EB-C4EC3E9C2E21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can send emails to one or more students from </a:t>
          </a:r>
          <a:r>
            <a:rPr lang="en-US" sz="2200" b="1" kern="1200" dirty="0"/>
            <a:t>Staff Home</a:t>
          </a:r>
          <a:r>
            <a:rPr lang="en-US" sz="2200" kern="1200" dirty="0"/>
            <a:t>, the student profile, or </a:t>
          </a:r>
          <a:r>
            <a:rPr lang="en-US" sz="2200" b="1" kern="1200" dirty="0"/>
            <a:t>Advanced Search</a:t>
          </a:r>
          <a:r>
            <a:rPr lang="en-US" sz="2200" kern="1200" dirty="0"/>
            <a:t>.</a:t>
          </a:r>
        </a:p>
      </dsp:txBody>
      <dsp:txXfrm>
        <a:off x="1057183" y="1805"/>
        <a:ext cx="9458416" cy="915310"/>
      </dsp:txXfrm>
    </dsp:sp>
    <dsp:sp modelId="{450F1677-5862-4827-B0B3-9DB091A7B576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E1D4A-0AA9-46BA-8266-69D0CBD2E6EF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E25AF-ED10-4178-9687-F23C96450DEE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</a:t>
          </a:r>
          <a:r>
            <a:rPr lang="en-US" sz="2200" b="1" kern="1200"/>
            <a:t>Action</a:t>
          </a:r>
          <a:r>
            <a:rPr lang="en-US" sz="2200" kern="1200"/>
            <a:t> menus throughout the platform also allow for sending emails.</a:t>
          </a:r>
        </a:p>
      </dsp:txBody>
      <dsp:txXfrm>
        <a:off x="1057183" y="1145944"/>
        <a:ext cx="9458416" cy="915310"/>
      </dsp:txXfrm>
    </dsp:sp>
    <dsp:sp modelId="{F9B7035E-B224-4E0C-BB0A-6F0936AA4D0B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9E18D-4626-4C67-859E-3D20875F7F1E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62796-6866-4E62-B9E2-19E6F34FC681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</a:t>
          </a:r>
          <a:r>
            <a:rPr lang="en-US" sz="2200" b="1" kern="1200"/>
            <a:t>Conversations</a:t>
          </a:r>
          <a:r>
            <a:rPr lang="en-US" sz="2200" kern="1200"/>
            <a:t> function allows users to view messages sent to students. </a:t>
          </a:r>
        </a:p>
      </dsp:txBody>
      <dsp:txXfrm>
        <a:off x="1057183" y="2290082"/>
        <a:ext cx="9458416" cy="915310"/>
      </dsp:txXfrm>
    </dsp:sp>
    <dsp:sp modelId="{5A375ED5-FD97-40EF-878F-A28AC678C2A5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FD04B-7F3F-4463-966F-E255DA855BE0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89599-459A-43D8-9C3D-943B0ADB0A11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 student profile, under the </a:t>
          </a:r>
          <a:r>
            <a:rPr lang="en-US" sz="2200" b="1" kern="1200"/>
            <a:t>Conversations</a:t>
          </a:r>
          <a:r>
            <a:rPr lang="en-US" sz="2200" kern="1200"/>
            <a:t> tab, you have a historical view of messages sent to a student by other users. 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910" y="0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A8242D83-7324-4C25-A783-74CD7659A1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012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910" y="8773012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9D43F548-D9A1-4A8D-994D-2557760AC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910" y="0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D89E6279-AC1F-4F88-B5CF-3B6C6E081CA7}" type="datetimeFigureOut">
              <a:rPr lang="en-US" smtClean="0"/>
              <a:t>11/13/24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7" tIns="45309" rIns="90617" bIns="453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379" y="4444782"/>
            <a:ext cx="5561317" cy="3636784"/>
          </a:xfrm>
          <a:prstGeom prst="rect">
            <a:avLst/>
          </a:prstGeom>
        </p:spPr>
        <p:txBody>
          <a:bodyPr vert="horz" lIns="90617" tIns="45309" rIns="90617" bIns="453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12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910" y="8773012"/>
            <a:ext cx="3011595" cy="463064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48C7A9DA-510A-48C7-8C93-552CBBABB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6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7A9DA-510A-48C7-8C93-552CBBABB3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8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7A9DA-510A-48C7-8C93-552CBBABB3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9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7A9DA-510A-48C7-8C93-552CBBABB3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3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7A9DA-510A-48C7-8C93-552CBBABB3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2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7A9DA-510A-48C7-8C93-552CBBABB3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5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7A9DA-510A-48C7-8C93-552CBBABB3F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7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7A9DA-510A-48C7-8C93-552CBBABB3F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8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7A9DA-510A-48C7-8C93-552CBBABB3F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4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9BBF6A-96B0-E741-B402-93BA58B985B0}"/>
              </a:ext>
            </a:extLst>
          </p:cNvPr>
          <p:cNvSpPr/>
          <p:nvPr userDrawn="1"/>
        </p:nvSpPr>
        <p:spPr>
          <a:xfrm>
            <a:off x="0" y="4104502"/>
            <a:ext cx="12192000" cy="2743339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D0669-6349-6340-A83E-75C2DBD0003D}"/>
              </a:ext>
            </a:extLst>
          </p:cNvPr>
          <p:cNvSpPr/>
          <p:nvPr userDrawn="1"/>
        </p:nvSpPr>
        <p:spPr>
          <a:xfrm>
            <a:off x="0" y="4046151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 descr="A group of people posing for a photo in front of a crowd&#10;&#10;Description automatically generated">
            <a:extLst>
              <a:ext uri="{FF2B5EF4-FFF2-40B4-BE49-F238E27FC236}">
                <a16:creationId xmlns:a16="http://schemas.microsoft.com/office/drawing/2014/main" id="{571845C8-6F05-6949-B03B-FAD23EBEBE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"/>
            <a:ext cx="12192000" cy="403936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8AD327A-9081-CE4A-8AB2-C7470A84C3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0751" y="4632325"/>
            <a:ext cx="8290983" cy="1403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9525" indent="0">
              <a:buNone/>
              <a:tabLst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6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9559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171C76-C0C7-9D4A-8DFC-40CD87A50204}"/>
              </a:ext>
            </a:extLst>
          </p:cNvPr>
          <p:cNvSpPr/>
          <p:nvPr userDrawn="1"/>
        </p:nvSpPr>
        <p:spPr>
          <a:xfrm>
            <a:off x="0" y="6322663"/>
            <a:ext cx="12192000" cy="551954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3E6BA-265A-854A-AA6B-39DC81BA6979}"/>
              </a:ext>
            </a:extLst>
          </p:cNvPr>
          <p:cNvSpPr/>
          <p:nvPr userDrawn="1"/>
        </p:nvSpPr>
        <p:spPr>
          <a:xfrm>
            <a:off x="0" y="6304396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967DF-4E63-8A4C-A93E-1DAA4E2A16E9}"/>
              </a:ext>
            </a:extLst>
          </p:cNvPr>
          <p:cNvSpPr/>
          <p:nvPr userDrawn="1"/>
        </p:nvSpPr>
        <p:spPr>
          <a:xfrm>
            <a:off x="0" y="887953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04A56B-79A2-B04D-9A4C-10F410B23B61}"/>
              </a:ext>
            </a:extLst>
          </p:cNvPr>
          <p:cNvSpPr/>
          <p:nvPr userDrawn="1"/>
        </p:nvSpPr>
        <p:spPr>
          <a:xfrm>
            <a:off x="0" y="-32970"/>
            <a:ext cx="12192000" cy="920923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16"/>
            <a:ext cx="10515600" cy="8079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3B96-F172-48CA-98F9-CE46366EFA3C}" type="datetime1">
              <a:rPr lang="en-US" smtClean="0"/>
              <a:t>11/13/24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7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lar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171C76-C0C7-9D4A-8DFC-40CD87A50204}"/>
              </a:ext>
            </a:extLst>
          </p:cNvPr>
          <p:cNvSpPr/>
          <p:nvPr userDrawn="1"/>
        </p:nvSpPr>
        <p:spPr>
          <a:xfrm>
            <a:off x="0" y="6098111"/>
            <a:ext cx="12192000" cy="776506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3E6BA-265A-854A-AA6B-39DC81BA6979}"/>
              </a:ext>
            </a:extLst>
          </p:cNvPr>
          <p:cNvSpPr/>
          <p:nvPr userDrawn="1"/>
        </p:nvSpPr>
        <p:spPr>
          <a:xfrm>
            <a:off x="0" y="6036389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967DF-4E63-8A4C-A93E-1DAA4E2A16E9}"/>
              </a:ext>
            </a:extLst>
          </p:cNvPr>
          <p:cNvSpPr/>
          <p:nvPr userDrawn="1"/>
        </p:nvSpPr>
        <p:spPr>
          <a:xfrm>
            <a:off x="0" y="1156894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04A56B-79A2-B04D-9A4C-10F410B23B61}"/>
              </a:ext>
            </a:extLst>
          </p:cNvPr>
          <p:cNvSpPr/>
          <p:nvPr userDrawn="1"/>
        </p:nvSpPr>
        <p:spPr>
          <a:xfrm>
            <a:off x="0" y="-32970"/>
            <a:ext cx="12192000" cy="1189864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974"/>
            <a:ext cx="10515600" cy="8079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6882"/>
            <a:ext cx="10515600" cy="3941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3B96-F172-48CA-98F9-CE46366EFA3C}" type="datetime1">
              <a:rPr lang="en-US" smtClean="0"/>
              <a:t>11/13/24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4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9E894D-D8CB-7044-9126-CFF047E9DBBC}"/>
              </a:ext>
            </a:extLst>
          </p:cNvPr>
          <p:cNvSpPr/>
          <p:nvPr userDrawn="1"/>
        </p:nvSpPr>
        <p:spPr>
          <a:xfrm>
            <a:off x="0" y="61723"/>
            <a:ext cx="12192000" cy="6789707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3025AF-1716-7D46-A535-9D23E8A8F2DE}"/>
              </a:ext>
            </a:extLst>
          </p:cNvPr>
          <p:cNvSpPr/>
          <p:nvPr userDrawn="1"/>
        </p:nvSpPr>
        <p:spPr>
          <a:xfrm>
            <a:off x="0" y="0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67E-DBC0-4D68-84A9-ED6B9C944524}" type="datetime1">
              <a:rPr lang="en-US" smtClean="0"/>
              <a:t>11/13/24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DCC165-2E9E-B84A-8D44-14C84DC9C9D9}"/>
              </a:ext>
            </a:extLst>
          </p:cNvPr>
          <p:cNvSpPr/>
          <p:nvPr userDrawn="1"/>
        </p:nvSpPr>
        <p:spPr>
          <a:xfrm>
            <a:off x="0" y="6772340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5341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DE1881-5B5F-B549-84FE-C8041A55FFC6}"/>
              </a:ext>
            </a:extLst>
          </p:cNvPr>
          <p:cNvSpPr/>
          <p:nvPr userDrawn="1"/>
        </p:nvSpPr>
        <p:spPr>
          <a:xfrm>
            <a:off x="0" y="1303332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E96EA8-8E00-0449-BC64-01FD2E2A9B4B}"/>
              </a:ext>
            </a:extLst>
          </p:cNvPr>
          <p:cNvSpPr/>
          <p:nvPr userDrawn="1"/>
        </p:nvSpPr>
        <p:spPr>
          <a:xfrm>
            <a:off x="0" y="1"/>
            <a:ext cx="12192000" cy="1301981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0283C-AC6D-EC4A-9B0E-016274074B9F}"/>
              </a:ext>
            </a:extLst>
          </p:cNvPr>
          <p:cNvSpPr/>
          <p:nvPr userDrawn="1"/>
        </p:nvSpPr>
        <p:spPr>
          <a:xfrm>
            <a:off x="0" y="6312397"/>
            <a:ext cx="12192000" cy="551954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8EECE8-5F06-F94D-BF98-F6CCC7911845}"/>
              </a:ext>
            </a:extLst>
          </p:cNvPr>
          <p:cNvSpPr/>
          <p:nvPr userDrawn="1"/>
        </p:nvSpPr>
        <p:spPr>
          <a:xfrm>
            <a:off x="0" y="6304396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3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ACFC-08FE-4E86-988E-8847C15E7E98}" type="datetime1">
              <a:rPr lang="en-US" smtClean="0"/>
              <a:t>11/13/24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9646B0-08BC-6141-8725-14BA8C24EAC6}"/>
              </a:ext>
            </a:extLst>
          </p:cNvPr>
          <p:cNvSpPr/>
          <p:nvPr userDrawn="1"/>
        </p:nvSpPr>
        <p:spPr>
          <a:xfrm>
            <a:off x="0" y="974716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86209-21F8-8A49-9A90-F268853136B9}"/>
              </a:ext>
            </a:extLst>
          </p:cNvPr>
          <p:cNvSpPr/>
          <p:nvPr userDrawn="1"/>
        </p:nvSpPr>
        <p:spPr>
          <a:xfrm>
            <a:off x="0" y="9768"/>
            <a:ext cx="12192000" cy="977455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B6C36A-138D-204F-9C76-B753B1FB1CB6}"/>
              </a:ext>
            </a:extLst>
          </p:cNvPr>
          <p:cNvSpPr/>
          <p:nvPr userDrawn="1"/>
        </p:nvSpPr>
        <p:spPr>
          <a:xfrm>
            <a:off x="0" y="6312397"/>
            <a:ext cx="12192000" cy="551954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667E04-A97E-1244-9829-B9EBCCA4D4EA}"/>
              </a:ext>
            </a:extLst>
          </p:cNvPr>
          <p:cNvSpPr/>
          <p:nvPr userDrawn="1"/>
        </p:nvSpPr>
        <p:spPr>
          <a:xfrm>
            <a:off x="0" y="6304396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2223"/>
            <a:ext cx="10515600" cy="11382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4B22-E343-49F0-B044-3CEF865949ED}" type="datetime1">
              <a:rPr lang="en-US" smtClean="0"/>
              <a:t>11/13/24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7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2BC04F-0662-4444-9BD4-7C7CF0B57494}"/>
              </a:ext>
            </a:extLst>
          </p:cNvPr>
          <p:cNvSpPr/>
          <p:nvPr userDrawn="1"/>
        </p:nvSpPr>
        <p:spPr>
          <a:xfrm>
            <a:off x="0" y="1303332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791CD-32CD-8840-AE6C-632CDF3586DD}"/>
              </a:ext>
            </a:extLst>
          </p:cNvPr>
          <p:cNvSpPr/>
          <p:nvPr userDrawn="1"/>
        </p:nvSpPr>
        <p:spPr>
          <a:xfrm>
            <a:off x="0" y="1"/>
            <a:ext cx="12192000" cy="1301981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06CA3-2ADF-B846-A50A-8362155AFDE0}"/>
              </a:ext>
            </a:extLst>
          </p:cNvPr>
          <p:cNvSpPr/>
          <p:nvPr userDrawn="1"/>
        </p:nvSpPr>
        <p:spPr>
          <a:xfrm>
            <a:off x="0" y="6312397"/>
            <a:ext cx="12192000" cy="551954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CE264-54AE-F447-B33C-B4089C67397F}"/>
              </a:ext>
            </a:extLst>
          </p:cNvPr>
          <p:cNvSpPr/>
          <p:nvPr userDrawn="1"/>
        </p:nvSpPr>
        <p:spPr>
          <a:xfrm>
            <a:off x="0" y="6304396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3949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46FD-3F5B-487C-8B5C-69F5FCECADBE}" type="datetime1">
              <a:rPr lang="en-US" smtClean="0"/>
              <a:t>11/13/24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4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93888-BDC3-4266-A2B2-C75A4FF9C80F}" type="datetime1">
              <a:rPr lang="en-US" smtClean="0"/>
              <a:pPr/>
              <a:t>11/13/24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192312-3024-482F-9CF0-9EE8389B04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DB623D2-C7F1-A14C-8A7E-3C3B9054850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192312-3024-482F-9CF0-9EE8389B045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4FC616-890F-0443-8166-344C370C877E}"/>
              </a:ext>
            </a:extLst>
          </p:cNvPr>
          <p:cNvGrpSpPr/>
          <p:nvPr userDrawn="1"/>
        </p:nvGrpSpPr>
        <p:grpSpPr>
          <a:xfrm>
            <a:off x="0" y="1"/>
            <a:ext cx="12192000" cy="6864351"/>
            <a:chOff x="0" y="0"/>
            <a:chExt cx="9144000" cy="68643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E82F79-9FE0-094E-969B-686A10596A55}"/>
                </a:ext>
              </a:extLst>
            </p:cNvPr>
            <p:cNvSpPr/>
            <p:nvPr userDrawn="1"/>
          </p:nvSpPr>
          <p:spPr>
            <a:xfrm>
              <a:off x="0" y="1303332"/>
              <a:ext cx="9144000" cy="61722"/>
            </a:xfrm>
            <a:prstGeom prst="rect">
              <a:avLst/>
            </a:prstGeom>
            <a:solidFill>
              <a:srgbClr val="C9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88F31E-750E-264E-B733-91C3C3A8B8E6}"/>
                </a:ext>
              </a:extLst>
            </p:cNvPr>
            <p:cNvSpPr/>
            <p:nvPr userDrawn="1"/>
          </p:nvSpPr>
          <p:spPr>
            <a:xfrm>
              <a:off x="0" y="0"/>
              <a:ext cx="9144000" cy="1301981"/>
            </a:xfrm>
            <a:prstGeom prst="rect">
              <a:avLst/>
            </a:prstGeom>
            <a:gradFill flip="none" rotWithShape="1">
              <a:gsLst>
                <a:gs pos="0">
                  <a:srgbClr val="463077">
                    <a:shade val="30000"/>
                    <a:satMod val="115000"/>
                  </a:srgbClr>
                </a:gs>
                <a:gs pos="50000">
                  <a:srgbClr val="463077">
                    <a:shade val="67500"/>
                    <a:satMod val="115000"/>
                  </a:srgbClr>
                </a:gs>
                <a:gs pos="100000">
                  <a:srgbClr val="463077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F9BF05-5037-B448-865C-E7205B95ACC4}"/>
                </a:ext>
              </a:extLst>
            </p:cNvPr>
            <p:cNvSpPr/>
            <p:nvPr userDrawn="1"/>
          </p:nvSpPr>
          <p:spPr>
            <a:xfrm>
              <a:off x="0" y="6312397"/>
              <a:ext cx="9144000" cy="551954"/>
            </a:xfrm>
            <a:prstGeom prst="rect">
              <a:avLst/>
            </a:prstGeom>
            <a:gradFill flip="none" rotWithShape="1">
              <a:gsLst>
                <a:gs pos="0">
                  <a:srgbClr val="463077">
                    <a:shade val="30000"/>
                    <a:satMod val="115000"/>
                  </a:srgbClr>
                </a:gs>
                <a:gs pos="50000">
                  <a:srgbClr val="463077">
                    <a:shade val="67500"/>
                    <a:satMod val="115000"/>
                  </a:srgbClr>
                </a:gs>
                <a:gs pos="100000">
                  <a:srgbClr val="463077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59D1E5-89F5-F247-B75B-CF05250AC675}"/>
                </a:ext>
              </a:extLst>
            </p:cNvPr>
            <p:cNvSpPr/>
            <p:nvPr userDrawn="1"/>
          </p:nvSpPr>
          <p:spPr>
            <a:xfrm>
              <a:off x="0" y="6304396"/>
              <a:ext cx="9144000" cy="61722"/>
            </a:xfrm>
            <a:prstGeom prst="rect">
              <a:avLst/>
            </a:prstGeom>
            <a:solidFill>
              <a:srgbClr val="C99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6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515ED-F9EC-6340-8753-6F53E3AE8186}"/>
              </a:ext>
            </a:extLst>
          </p:cNvPr>
          <p:cNvSpPr/>
          <p:nvPr userDrawn="1"/>
        </p:nvSpPr>
        <p:spPr>
          <a:xfrm>
            <a:off x="0" y="1303332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52EE3-5079-0941-B6E6-3CFA8A43EFD0}"/>
              </a:ext>
            </a:extLst>
          </p:cNvPr>
          <p:cNvSpPr/>
          <p:nvPr userDrawn="1"/>
        </p:nvSpPr>
        <p:spPr>
          <a:xfrm>
            <a:off x="0" y="1"/>
            <a:ext cx="12192000" cy="1301981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8F542-1CE3-C84A-B46B-A6B8DD478EE4}"/>
              </a:ext>
            </a:extLst>
          </p:cNvPr>
          <p:cNvSpPr/>
          <p:nvPr userDrawn="1"/>
        </p:nvSpPr>
        <p:spPr>
          <a:xfrm>
            <a:off x="0" y="6312397"/>
            <a:ext cx="12192000" cy="551954"/>
          </a:xfrm>
          <a:prstGeom prst="rect">
            <a:avLst/>
          </a:prstGeom>
          <a:gradFill flip="none" rotWithShape="1">
            <a:gsLst>
              <a:gs pos="0">
                <a:srgbClr val="463077">
                  <a:shade val="30000"/>
                  <a:satMod val="115000"/>
                </a:srgbClr>
              </a:gs>
              <a:gs pos="50000">
                <a:srgbClr val="463077">
                  <a:shade val="67500"/>
                  <a:satMod val="115000"/>
                </a:srgbClr>
              </a:gs>
              <a:gs pos="100000">
                <a:srgbClr val="463077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7410D2-8FAC-DF43-9A74-C141D0D6DCEE}"/>
              </a:ext>
            </a:extLst>
          </p:cNvPr>
          <p:cNvSpPr/>
          <p:nvPr userDrawn="1"/>
        </p:nvSpPr>
        <p:spPr>
          <a:xfrm>
            <a:off x="0" y="6304396"/>
            <a:ext cx="12192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755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597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297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74B4-A7EE-4E00-A5E1-2E89F2569186}" type="datetime1">
              <a:rPr lang="en-US" smtClean="0"/>
              <a:t>11/13/24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2DE8A-A492-4DF5-B617-5FC8BE569F69}" type="datetime1">
              <a:rPr lang="en-US" smtClean="0"/>
              <a:t>11/13/24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2312-3024-482F-9CF0-9EE8389B0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ueap.appointlet.com/s/navigator-training-group-sessions-1-hour" TargetMode="External"/><Relationship Id="rId2" Type="http://schemas.openxmlformats.org/officeDocument/2006/relationships/hyperlink" Target="https://navigator.sfsu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3570161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ACD8E3-B411-4844-9A52-EF231525133F}"/>
              </a:ext>
            </a:extLst>
          </p:cNvPr>
          <p:cNvSpPr/>
          <p:nvPr/>
        </p:nvSpPr>
        <p:spPr>
          <a:xfrm>
            <a:off x="1317470" y="2448803"/>
            <a:ext cx="961457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Navigator - Advanced Search</a:t>
            </a:r>
          </a:p>
        </p:txBody>
      </p:sp>
      <p:pic>
        <p:nvPicPr>
          <p:cNvPr id="10" name="Picture 9" descr="Shield for San Francisco State University">
            <a:extLst>
              <a:ext uri="{FF2B5EF4-FFF2-40B4-BE49-F238E27FC236}">
                <a16:creationId xmlns:a16="http://schemas.microsoft.com/office/drawing/2014/main" id="{878E8178-A113-C947-8E0D-52B48BDCA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31" y="71833"/>
            <a:ext cx="1960539" cy="1960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2DB80F-19C8-054E-B307-5569A7EDD342}"/>
              </a:ext>
            </a:extLst>
          </p:cNvPr>
          <p:cNvSpPr txBox="1"/>
          <p:nvPr/>
        </p:nvSpPr>
        <p:spPr>
          <a:xfrm>
            <a:off x="1524000" y="3855943"/>
            <a:ext cx="58918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solidFill>
                  <a:srgbClr val="FFFFFF"/>
                </a:solidFill>
              </a:rPr>
              <a:t>Joshua Rumley</a:t>
            </a:r>
          </a:p>
          <a:p>
            <a:pPr marL="347663"/>
            <a:r>
              <a:rPr lang="en-US" sz="2400" dirty="0">
                <a:solidFill>
                  <a:srgbClr val="FFFFFF"/>
                </a:solidFill>
              </a:rPr>
              <a:t>Navigator and E-Advising Coordinator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444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3852B23-89DB-23F1-B181-86D2D9F8E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3" y="929995"/>
            <a:ext cx="10729811" cy="407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46825-3480-4887-E1D4-C16AE3D2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Student Information Filter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D484C-C179-BC04-1AA2-D6BE6FE9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CBD6D17-598C-F24E-920E-654A7F678534}"/>
              </a:ext>
            </a:extLst>
          </p:cNvPr>
          <p:cNvSpPr/>
          <p:nvPr/>
        </p:nvSpPr>
        <p:spPr>
          <a:xfrm>
            <a:off x="4425244" y="2813741"/>
            <a:ext cx="7250341" cy="72439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1005A77-217B-C198-ED6D-64EE3DAC7418}"/>
              </a:ext>
            </a:extLst>
          </p:cNvPr>
          <p:cNvSpPr/>
          <p:nvPr/>
        </p:nvSpPr>
        <p:spPr>
          <a:xfrm>
            <a:off x="838199" y="4268549"/>
            <a:ext cx="10729810" cy="724395"/>
          </a:xfrm>
          <a:prstGeom prst="frame">
            <a:avLst/>
          </a:prstGeom>
          <a:solidFill>
            <a:srgbClr val="00B050"/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7DE5AF6-4CAF-0C09-47D4-1CE0A07519DF}"/>
              </a:ext>
            </a:extLst>
          </p:cNvPr>
          <p:cNvSpPr/>
          <p:nvPr/>
        </p:nvSpPr>
        <p:spPr>
          <a:xfrm>
            <a:off x="838200" y="3544154"/>
            <a:ext cx="3720353" cy="72439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83439-CDA5-E24D-8E4B-EBAA49400E8B}"/>
              </a:ext>
            </a:extLst>
          </p:cNvPr>
          <p:cNvSpPr txBox="1"/>
          <p:nvPr/>
        </p:nvSpPr>
        <p:spPr>
          <a:xfrm>
            <a:off x="838199" y="5237216"/>
            <a:ext cx="688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filters for Category &amp; Tag filters by clicking on the +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BD07BC9E-DF60-4BF9-86C1-6F9B1E136D62}"/>
              </a:ext>
            </a:extLst>
          </p:cNvPr>
          <p:cNvSpPr/>
          <p:nvPr/>
        </p:nvSpPr>
        <p:spPr>
          <a:xfrm>
            <a:off x="7543220" y="3119718"/>
            <a:ext cx="390546" cy="425973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DA1D68FA-4A2E-7511-6E8F-EA12D0577FAD}"/>
              </a:ext>
            </a:extLst>
          </p:cNvPr>
          <p:cNvSpPr/>
          <p:nvPr/>
        </p:nvSpPr>
        <p:spPr>
          <a:xfrm>
            <a:off x="3905183" y="4499248"/>
            <a:ext cx="520061" cy="42431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3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3852B23-89DB-23F1-B181-86D2D9F8E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0" b="18103"/>
          <a:stretch/>
        </p:blipFill>
        <p:spPr>
          <a:xfrm>
            <a:off x="945774" y="1161202"/>
            <a:ext cx="10729811" cy="145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46825-3480-4887-E1D4-C16AE3D2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Student Information Filter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D484C-C179-BC04-1AA2-D6BE6FE9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CBD6D17-598C-F24E-920E-654A7F678534}"/>
              </a:ext>
            </a:extLst>
          </p:cNvPr>
          <p:cNvSpPr/>
          <p:nvPr/>
        </p:nvSpPr>
        <p:spPr>
          <a:xfrm>
            <a:off x="4425244" y="1250879"/>
            <a:ext cx="7250341" cy="72439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7DE5AF6-4CAF-0C09-47D4-1CE0A07519DF}"/>
              </a:ext>
            </a:extLst>
          </p:cNvPr>
          <p:cNvSpPr/>
          <p:nvPr/>
        </p:nvSpPr>
        <p:spPr>
          <a:xfrm>
            <a:off x="838200" y="1876089"/>
            <a:ext cx="3720353" cy="72439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83439-CDA5-E24D-8E4B-EBAA49400E8B}"/>
              </a:ext>
            </a:extLst>
          </p:cNvPr>
          <p:cNvSpPr txBox="1"/>
          <p:nvPr/>
        </p:nvSpPr>
        <p:spPr>
          <a:xfrm>
            <a:off x="838200" y="2705687"/>
            <a:ext cx="54819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found in the Category filter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 Cohorts (Undergraduate &amp; Graduate)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Service Indicators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Academic Minors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Campus Program Cohorts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EOP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SOAR TRIO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Metro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A14F9-2288-597E-798F-D53F72122DD2}"/>
              </a:ext>
            </a:extLst>
          </p:cNvPr>
          <p:cNvSpPr txBox="1"/>
          <p:nvPr/>
        </p:nvSpPr>
        <p:spPr>
          <a:xfrm>
            <a:off x="6310679" y="2705687"/>
            <a:ext cx="5481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 items are managed in CS by the Registrars office.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 items are usually approved before they are imported into Navigator, but items do make it through occasionally without being approved. </a:t>
            </a:r>
          </a:p>
        </p:txBody>
      </p:sp>
    </p:spTree>
    <p:extLst>
      <p:ext uri="{BB962C8B-B14F-4D97-AF65-F5344CB8AC3E}">
        <p14:creationId xmlns:p14="http://schemas.microsoft.com/office/powerpoint/2010/main" val="412096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117B-F27F-D122-25EB-D7E30DFA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Student Information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F3BAE-EC05-10F5-5C15-178AD287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17AC508-177C-C36E-EA0B-1D54DBD53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6"/>
          <a:stretch/>
        </p:blipFill>
        <p:spPr>
          <a:xfrm>
            <a:off x="838200" y="1046163"/>
            <a:ext cx="10515600" cy="807976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1734A9F-8D8F-1A85-2515-FAE09232E3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963572"/>
              </p:ext>
            </p:extLst>
          </p:nvPr>
        </p:nvGraphicFramePr>
        <p:xfrm>
          <a:off x="1317812" y="1854139"/>
          <a:ext cx="10035988" cy="405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864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117B-F27F-D122-25EB-D7E30DFA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Student Information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F3BAE-EC05-10F5-5C15-178AD287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17AC508-177C-C36E-EA0B-1D54DBD53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6"/>
          <a:stretch/>
        </p:blipFill>
        <p:spPr>
          <a:xfrm>
            <a:off x="838200" y="1046163"/>
            <a:ext cx="10515600" cy="807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22B6C-6C0A-B384-BED9-2D17EFA33A5D}"/>
              </a:ext>
            </a:extLst>
          </p:cNvPr>
          <p:cNvSpPr txBox="1"/>
          <p:nvPr/>
        </p:nvSpPr>
        <p:spPr>
          <a:xfrm>
            <a:off x="838200" y="2418539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Verdana" panose="020B0604030504040204" pitchFamily="34" charset="0"/>
              </a:rPr>
              <a:t>Tag Naming Convention </a:t>
            </a:r>
            <a:r>
              <a:rPr lang="en-US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[TERM]</a:t>
            </a:r>
            <a:r>
              <a:rPr lang="en-US" dirty="0">
                <a:solidFill>
                  <a:srgbClr val="0000FE"/>
                </a:solidFill>
                <a:effectLst/>
                <a:latin typeface="Verdana" panose="020B0604030504040204" pitchFamily="34" charset="0"/>
              </a:rPr>
              <a:t>[College Team]</a:t>
            </a:r>
            <a:r>
              <a:rPr lang="en-US" dirty="0">
                <a:solidFill>
                  <a:srgbClr val="7F007F"/>
                </a:solidFill>
                <a:effectLst/>
                <a:latin typeface="Verdana" panose="020B0604030504040204" pitchFamily="34" charset="0"/>
              </a:rPr>
              <a:t>[Tag Name]</a:t>
            </a:r>
            <a:r>
              <a:rPr lang="en-US" dirty="0">
                <a:effectLst/>
                <a:latin typeface="Verdana" panose="020B0604030504040204" pitchFamily="34" charset="0"/>
              </a:rPr>
              <a:t>[Initials of Tag Creator]</a:t>
            </a:r>
          </a:p>
          <a:p>
            <a:endParaRPr lang="en-US" b="1" dirty="0">
              <a:latin typeface="Verdana" panose="020B0604030504040204" pitchFamily="34" charset="0"/>
            </a:endParaRPr>
          </a:p>
          <a:p>
            <a:r>
              <a:rPr lang="en-US" b="1" dirty="0">
                <a:effectLst/>
                <a:latin typeface="Verdana" panose="020B0604030504040204" pitchFamily="34" charset="0"/>
              </a:rPr>
              <a:t>Tag Naming Convention Examples </a:t>
            </a:r>
            <a:endParaRPr lang="en-US" dirty="0">
              <a:effectLst/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FA22 </a:t>
            </a:r>
            <a:r>
              <a:rPr lang="en-US" dirty="0">
                <a:solidFill>
                  <a:srgbClr val="0000FE"/>
                </a:solidFill>
                <a:effectLst/>
                <a:latin typeface="Verdana" panose="020B0604030504040204" pitchFamily="34" charset="0"/>
              </a:rPr>
              <a:t>UAC </a:t>
            </a:r>
            <a:r>
              <a:rPr lang="en-US" dirty="0">
                <a:solidFill>
                  <a:srgbClr val="7F007F"/>
                </a:solidFill>
                <a:effectLst/>
                <a:latin typeface="Verdana" panose="020B0604030504040204" pitchFamily="34" charset="0"/>
              </a:rPr>
              <a:t>FTF ORI Jun10 (attended)</a:t>
            </a: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_JR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FA22 </a:t>
            </a:r>
            <a:r>
              <a:rPr lang="en-US" dirty="0">
                <a:solidFill>
                  <a:srgbClr val="0000FE"/>
                </a:solidFill>
                <a:effectLst/>
                <a:latin typeface="Verdana" panose="020B0604030504040204" pitchFamily="34" charset="0"/>
              </a:rPr>
              <a:t>UAC </a:t>
            </a:r>
            <a:r>
              <a:rPr lang="en-US" dirty="0">
                <a:solidFill>
                  <a:srgbClr val="7F007F"/>
                </a:solidFill>
                <a:effectLst/>
                <a:latin typeface="Verdana" panose="020B0604030504040204" pitchFamily="34" charset="0"/>
              </a:rPr>
              <a:t>FTF Jun10 (not attend)</a:t>
            </a: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_JR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FA22 </a:t>
            </a:r>
            <a:r>
              <a:rPr lang="en-US" dirty="0">
                <a:solidFill>
                  <a:srgbClr val="0000FE"/>
                </a:solidFill>
                <a:effectLst/>
                <a:latin typeface="Verdana" panose="020B0604030504040204" pitchFamily="34" charset="0"/>
              </a:rPr>
              <a:t>EOP </a:t>
            </a:r>
            <a:r>
              <a:rPr lang="en-US" dirty="0">
                <a:solidFill>
                  <a:srgbClr val="7F007F"/>
                </a:solidFill>
                <a:effectLst/>
                <a:latin typeface="Verdana" panose="020B0604030504040204" pitchFamily="34" charset="0"/>
              </a:rPr>
              <a:t>Nursing </a:t>
            </a:r>
            <a:r>
              <a:rPr lang="en-US" dirty="0" err="1">
                <a:solidFill>
                  <a:srgbClr val="7F007F"/>
                </a:solidFill>
                <a:effectLst/>
                <a:latin typeface="Verdana" panose="020B0604030504040204" pitchFamily="34" charset="0"/>
              </a:rPr>
              <a:t>Interest</a:t>
            </a:r>
            <a:r>
              <a:rPr lang="en-US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_JR</a:t>
            </a:r>
            <a:endParaRPr lang="en-US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FA22 </a:t>
            </a:r>
            <a:r>
              <a:rPr lang="en-US" dirty="0">
                <a:solidFill>
                  <a:srgbClr val="0000FE"/>
                </a:solidFill>
                <a:effectLst/>
                <a:latin typeface="Verdana" panose="020B0604030504040204" pitchFamily="34" charset="0"/>
              </a:rPr>
              <a:t>COSE </a:t>
            </a:r>
            <a:r>
              <a:rPr lang="en-US" dirty="0">
                <a:solidFill>
                  <a:srgbClr val="7F007F"/>
                </a:solidFill>
                <a:effectLst/>
                <a:latin typeface="Verdana" panose="020B0604030504040204" pitchFamily="34" charset="0"/>
              </a:rPr>
              <a:t>Nursing </a:t>
            </a:r>
            <a:r>
              <a:rPr lang="en-US" dirty="0" err="1">
                <a:solidFill>
                  <a:srgbClr val="7F007F"/>
                </a:solidFill>
                <a:effectLst/>
                <a:latin typeface="Verdana" panose="020B0604030504040204" pitchFamily="34" charset="0"/>
              </a:rPr>
              <a:t>Interest</a:t>
            </a:r>
            <a:r>
              <a:rPr lang="en-US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_JR</a:t>
            </a: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US" dirty="0">
              <a:solidFill>
                <a:srgbClr val="7F007F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8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4753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Advanced Search Filters – Enrollment History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06380-630F-9942-B988-CC2C7209B3FA}"/>
              </a:ext>
            </a:extLst>
          </p:cNvPr>
          <p:cNvSpPr/>
          <p:nvPr/>
        </p:nvSpPr>
        <p:spPr>
          <a:xfrm>
            <a:off x="1524001" y="4562477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2725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8B5A-0305-9123-89F8-13DC417D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Enrollment History Filter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389424-4C94-B6B2-9F6C-B6734B130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5"/>
          <a:stretch/>
        </p:blipFill>
        <p:spPr>
          <a:xfrm>
            <a:off x="426835" y="1784812"/>
            <a:ext cx="11040465" cy="15173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66055-C1AB-7DDA-42DB-D0050325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C29BF43-0DE5-54F0-656E-5A08946BB5E5}"/>
              </a:ext>
            </a:extLst>
          </p:cNvPr>
          <p:cNvSpPr/>
          <p:nvPr/>
        </p:nvSpPr>
        <p:spPr>
          <a:xfrm>
            <a:off x="4061012" y="2629394"/>
            <a:ext cx="457200" cy="645842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F28AB-800E-0D5C-9505-2252BAA1A00F}"/>
              </a:ext>
            </a:extLst>
          </p:cNvPr>
          <p:cNvSpPr txBox="1"/>
          <p:nvPr/>
        </p:nvSpPr>
        <p:spPr>
          <a:xfrm>
            <a:off x="426836" y="1004065"/>
            <a:ext cx="803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Expand filters for Enrollment Term filter by clicking on the +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263D6-6F39-114E-F63F-B33AFC7E4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"/>
          <a:stretch/>
        </p:blipFill>
        <p:spPr>
          <a:xfrm>
            <a:off x="426835" y="4208853"/>
            <a:ext cx="11058180" cy="13755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9F03FC-A3B4-4923-8492-9B2619257498}"/>
              </a:ext>
            </a:extLst>
          </p:cNvPr>
          <p:cNvSpPr txBox="1"/>
          <p:nvPr/>
        </p:nvSpPr>
        <p:spPr>
          <a:xfrm>
            <a:off x="426835" y="3524659"/>
            <a:ext cx="1176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Basic Search Example – Students enrolled in FA22, not enrolled SPR23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AAD4E32-1BCD-4E91-1926-E33B6208DF46}"/>
              </a:ext>
            </a:extLst>
          </p:cNvPr>
          <p:cNvSpPr/>
          <p:nvPr/>
        </p:nvSpPr>
        <p:spPr>
          <a:xfrm>
            <a:off x="322729" y="4746813"/>
            <a:ext cx="3603812" cy="83761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23B0164-87E7-29C5-11A1-C7CEB480387C}"/>
              </a:ext>
            </a:extLst>
          </p:cNvPr>
          <p:cNvSpPr/>
          <p:nvPr/>
        </p:nvSpPr>
        <p:spPr>
          <a:xfrm>
            <a:off x="7985309" y="4746813"/>
            <a:ext cx="3603812" cy="837618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6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8B5A-0305-9123-89F8-13DC417D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Enrollment History Filter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389424-4C94-B6B2-9F6C-B6734B130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5"/>
          <a:stretch/>
        </p:blipFill>
        <p:spPr>
          <a:xfrm>
            <a:off x="426835" y="1784812"/>
            <a:ext cx="11040465" cy="15173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66055-C1AB-7DDA-42DB-D0050325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F03FC-A3B4-4923-8492-9B2619257498}"/>
              </a:ext>
            </a:extLst>
          </p:cNvPr>
          <p:cNvSpPr txBox="1"/>
          <p:nvPr/>
        </p:nvSpPr>
        <p:spPr>
          <a:xfrm>
            <a:off x="426835" y="3524659"/>
            <a:ext cx="1176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Enrollment data shows in Navigator the day after registration begins.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Updates in CS will show in Navigator after the nightly refresh.</a:t>
            </a:r>
          </a:p>
        </p:txBody>
      </p:sp>
    </p:spTree>
    <p:extLst>
      <p:ext uri="{BB962C8B-B14F-4D97-AF65-F5344CB8AC3E}">
        <p14:creationId xmlns:p14="http://schemas.microsoft.com/office/powerpoint/2010/main" val="2412413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4753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Advanced Search Filters – 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Area of Study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06380-630F-9942-B988-CC2C7209B3FA}"/>
              </a:ext>
            </a:extLst>
          </p:cNvPr>
          <p:cNvSpPr/>
          <p:nvPr/>
        </p:nvSpPr>
        <p:spPr>
          <a:xfrm>
            <a:off x="1524001" y="4562477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07666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B74B-08CA-E4FD-A319-B6D2577F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Area of Study Filter</a:t>
            </a:r>
          </a:p>
        </p:txBody>
      </p:sp>
      <p:pic>
        <p:nvPicPr>
          <p:cNvPr id="6" name="Content Placeholder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A4C1F69-2674-E0B4-85AF-2F8E4C510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3981"/>
            <a:ext cx="5089177" cy="5152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80CC7-5084-3056-FAC7-9E11DFE7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BCAAA-91EA-0A7F-FB80-25022BB368E4}"/>
              </a:ext>
            </a:extLst>
          </p:cNvPr>
          <p:cNvSpPr txBox="1"/>
          <p:nvPr/>
        </p:nvSpPr>
        <p:spPr>
          <a:xfrm>
            <a:off x="6264625" y="1449381"/>
            <a:ext cx="53384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College/School (In Any of These) can be used to pull all the students from a specific college.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Undergraduate and graduate programs can be searched.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Things to Note: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Major table managed by Academic Planning.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Undeclared-BS shows as a major, but we’re working to remove the classification.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Pre-Nursing shows as a major because students were declared in major before the major was discontinued.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371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Advanced Search Filters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 Term Data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06380-630F-9942-B988-CC2C7209B3FA}"/>
              </a:ext>
            </a:extLst>
          </p:cNvPr>
          <p:cNvSpPr/>
          <p:nvPr/>
        </p:nvSpPr>
        <p:spPr>
          <a:xfrm>
            <a:off x="1524001" y="4562477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2541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5871"/>
            <a:ext cx="12191999" cy="171239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Navigator Advanced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8A56BD-B373-CE43-B742-D0E1D07380E3}"/>
              </a:ext>
            </a:extLst>
          </p:cNvPr>
          <p:cNvSpPr/>
          <p:nvPr/>
        </p:nvSpPr>
        <p:spPr>
          <a:xfrm>
            <a:off x="1523999" y="3767409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5517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591E-4B67-703B-130E-64BF046D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Term Data Filter</a:t>
            </a:r>
          </a:p>
        </p:txBody>
      </p:sp>
      <p:pic>
        <p:nvPicPr>
          <p:cNvPr id="6" name="Content Placeholder 5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9DF7FD37-52ED-1D3F-91F8-E75EF0CF0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5608"/>
            <a:ext cx="4348443" cy="53015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0C370-2B68-6152-E3E5-FA161202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8C373-E8ED-B3B1-78BC-79D729DAC334}"/>
              </a:ext>
            </a:extLst>
          </p:cNvPr>
          <p:cNvSpPr txBox="1"/>
          <p:nvPr/>
        </p:nvSpPr>
        <p:spPr>
          <a:xfrm>
            <a:off x="6096000" y="1195715"/>
            <a:ext cx="49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 Data filter can be used to search for students within a specific credit range for a term of enrollment.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Classification filter can be used to search for a specific classification(s) of students.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Freshman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Sophomore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Junior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Senior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Graduate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Classification filter contains extra classifications that are not used, and we’re working to remove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Adult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Continuing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301595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Advanced Search Filters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Performance Data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06380-630F-9942-B988-CC2C7209B3FA}"/>
              </a:ext>
            </a:extLst>
          </p:cNvPr>
          <p:cNvSpPr/>
          <p:nvPr/>
        </p:nvSpPr>
        <p:spPr>
          <a:xfrm>
            <a:off x="1524001" y="4562477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6816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6405-8759-D436-58DE-C6E248F7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Performance Data Filter</a:t>
            </a:r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59E43D8-35F7-21E4-2E8B-2237263A8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" t="-4528" r="25599" b="4528"/>
          <a:stretch/>
        </p:blipFill>
        <p:spPr>
          <a:xfrm>
            <a:off x="-111953" y="1875864"/>
            <a:ext cx="12303953" cy="31062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2009C-E61C-D698-E551-B3FAFAFE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12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Advanced Search Filters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Course Data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06380-630F-9942-B988-CC2C7209B3FA}"/>
              </a:ext>
            </a:extLst>
          </p:cNvPr>
          <p:cNvSpPr/>
          <p:nvPr/>
        </p:nvSpPr>
        <p:spPr>
          <a:xfrm>
            <a:off x="1524001" y="4562477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64582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7610-84C9-36E2-5149-070E42DE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Course Data</a:t>
            </a:r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3D7B540-6D6B-FB96-EB02-52DD612F5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8" y="2349500"/>
            <a:ext cx="6489700" cy="215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2B7CA-6C7F-EDFD-AA79-F51CB470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ED094-2B3B-19E2-56A5-69C4E8526812}"/>
              </a:ext>
            </a:extLst>
          </p:cNvPr>
          <p:cNvSpPr txBox="1"/>
          <p:nvPr/>
        </p:nvSpPr>
        <p:spPr>
          <a:xfrm>
            <a:off x="6952128" y="1534814"/>
            <a:ext cx="47333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Data filter can be used to search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Course Enrollment for a term or range of 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Previous Course Attempt for a term or a range of 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Course repeat in current term.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Course enrollment for a term or a range of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+ Add More Courses allows users to search for additional courses.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More Courses creates a relational AND search for the courses, and Navigator will search for both courses and conditions.</a:t>
            </a:r>
          </a:p>
        </p:txBody>
      </p:sp>
    </p:spTree>
    <p:extLst>
      <p:ext uri="{BB962C8B-B14F-4D97-AF65-F5344CB8AC3E}">
        <p14:creationId xmlns:p14="http://schemas.microsoft.com/office/powerpoint/2010/main" val="368269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7610-84C9-36E2-5149-070E42DE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Course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2B7CA-6C7F-EDFD-AA79-F51CB470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25</a:t>
            </a:fld>
            <a:endParaRPr lang="en-US" dirty="0"/>
          </a:p>
        </p:txBody>
      </p:sp>
      <p:pic>
        <p:nvPicPr>
          <p:cNvPr id="9" name="Content Placeholder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ECB403C-FE13-002B-C515-E69FF19A2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3" y="1420703"/>
            <a:ext cx="6504008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91E923-3EFA-DDEA-098F-8C3DDC5FE1B9}"/>
              </a:ext>
            </a:extLst>
          </p:cNvPr>
          <p:cNvSpPr txBox="1"/>
          <p:nvPr/>
        </p:nvSpPr>
        <p:spPr>
          <a:xfrm>
            <a:off x="7153835" y="1720840"/>
            <a:ext cx="48543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Previous Course Attempt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Term – Fall 2022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Course – COMM-150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Status – Final Grade Received </a:t>
            </a:r>
          </a:p>
          <a:p>
            <a:pPr lvl="1"/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Current  Term Enrollment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Term – Spring 2023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Course – COMM-150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Status - Registered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64746-6D5C-3EC6-E038-D4FEC7CD2D7A}"/>
              </a:ext>
            </a:extLst>
          </p:cNvPr>
          <p:cNvSpPr txBox="1"/>
          <p:nvPr/>
        </p:nvSpPr>
        <p:spPr>
          <a:xfrm>
            <a:off x="1734670" y="1212909"/>
            <a:ext cx="510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FFFF00"/>
                </a:highlight>
              </a:rPr>
              <a:t>1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5BF25-B8CD-A2AD-1B0E-3CE0F12842B7}"/>
              </a:ext>
            </a:extLst>
          </p:cNvPr>
          <p:cNvSpPr txBox="1"/>
          <p:nvPr/>
        </p:nvSpPr>
        <p:spPr>
          <a:xfrm>
            <a:off x="4996732" y="1212909"/>
            <a:ext cx="510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FFFF00"/>
                </a:highlight>
              </a:rPr>
              <a:t>2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2994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Advanced Search Filters 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Assigned To 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06380-630F-9942-B988-CC2C7209B3FA}"/>
              </a:ext>
            </a:extLst>
          </p:cNvPr>
          <p:cNvSpPr/>
          <p:nvPr/>
        </p:nvSpPr>
        <p:spPr>
          <a:xfrm>
            <a:off x="1524001" y="4562477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1895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F977-2102-9914-89E4-2E09B944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Assigned to Filter</a:t>
            </a:r>
          </a:p>
        </p:txBody>
      </p:sp>
      <p:pic>
        <p:nvPicPr>
          <p:cNvPr id="6" name="Content Placeholder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8BD6679-555E-6184-8CD5-1C0EEADFC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6339"/>
            <a:ext cx="6114016" cy="31253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5B9BE-7538-FF95-3990-C19E2022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9B164-E64C-D184-7BEF-87FEC2312912}"/>
              </a:ext>
            </a:extLst>
          </p:cNvPr>
          <p:cNvSpPr txBox="1"/>
          <p:nvPr/>
        </p:nvSpPr>
        <p:spPr>
          <a:xfrm>
            <a:off x="7153835" y="1659284"/>
            <a:ext cx="4540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Multiple staff can be added to the search.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Users can search for students with no advisor assignment by selecting “No Assigned Staff for this Relationship” option under Staff.</a:t>
            </a:r>
          </a:p>
        </p:txBody>
      </p:sp>
    </p:spTree>
    <p:extLst>
      <p:ext uri="{BB962C8B-B14F-4D97-AF65-F5344CB8AC3E}">
        <p14:creationId xmlns:p14="http://schemas.microsoft.com/office/powerpoint/2010/main" val="71985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Advanced Search Filters 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Success Indicators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06380-630F-9942-B988-CC2C7209B3FA}"/>
              </a:ext>
            </a:extLst>
          </p:cNvPr>
          <p:cNvSpPr/>
          <p:nvPr/>
        </p:nvSpPr>
        <p:spPr>
          <a:xfrm>
            <a:off x="1524001" y="4562477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6030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D1B6-EC5F-2DDB-F300-1927E9E3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Success Indicators</a:t>
            </a:r>
          </a:p>
        </p:txBody>
      </p:sp>
      <p:pic>
        <p:nvPicPr>
          <p:cNvPr id="6" name="Content Placeholder 5" descr="A screenshot of a chat&#10;&#10;Description automatically generated with low confidence">
            <a:extLst>
              <a:ext uri="{FF2B5EF4-FFF2-40B4-BE49-F238E27FC236}">
                <a16:creationId xmlns:a16="http://schemas.microsoft.com/office/drawing/2014/main" id="{57A71040-E07E-55B5-0355-1AB20B5A9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/>
          <a:stretch/>
        </p:blipFill>
        <p:spPr>
          <a:xfrm>
            <a:off x="838200" y="1358153"/>
            <a:ext cx="10515600" cy="11809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40697-06A7-C960-E0CA-1EB925CB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7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4D8C1FC3-07C4-B735-8CF6-443E610CB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6"/>
          <a:stretch/>
        </p:blipFill>
        <p:spPr>
          <a:xfrm>
            <a:off x="838200" y="1781362"/>
            <a:ext cx="3343835" cy="1634191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BD35372-5710-B438-D758-485A84A211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/>
          <a:stretch/>
        </p:blipFill>
        <p:spPr>
          <a:xfrm>
            <a:off x="4316506" y="1796112"/>
            <a:ext cx="3458226" cy="2574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BB2759-9A4E-FADF-7D23-4AE676EF0172}"/>
              </a:ext>
            </a:extLst>
          </p:cNvPr>
          <p:cNvSpPr txBox="1"/>
          <p:nvPr/>
        </p:nvSpPr>
        <p:spPr>
          <a:xfrm>
            <a:off x="1035424" y="4666129"/>
            <a:ext cx="10318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recommended that users use the Min # of Missed Success Markers and Max # of Missed Success Markers filters to identify students with missed markers.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Unfortunately, the markers listed in the Success Markers (in All of These) do not have information to identify what major the maker is assigned to.</a:t>
            </a:r>
          </a:p>
        </p:txBody>
      </p:sp>
    </p:spTree>
    <p:extLst>
      <p:ext uri="{BB962C8B-B14F-4D97-AF65-F5344CB8AC3E}">
        <p14:creationId xmlns:p14="http://schemas.microsoft.com/office/powerpoint/2010/main" val="79541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F97-A743-1940-B2D3-F6473112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35"/>
            <a:ext cx="121920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Advanced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FAC382-9E8C-394F-8FDA-BDBBA2850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5" y="1685356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Navigator query tool.</a:t>
            </a:r>
          </a:p>
          <a:p>
            <a:r>
              <a:rPr lang="en-US" sz="2200" dirty="0"/>
              <a:t>The search results are used as the foundation for building messages for students or tracking student progress.</a:t>
            </a:r>
          </a:p>
          <a:p>
            <a:r>
              <a:rPr lang="en-US" sz="2200" dirty="0"/>
              <a:t> Search pull lists of current students that fit the search parameters. Information in the results reflect </a:t>
            </a:r>
            <a:r>
              <a:rPr lang="en-US" sz="2200" b="1" i="1" dirty="0">
                <a:solidFill>
                  <a:srgbClr val="FF0000"/>
                </a:solidFill>
              </a:rPr>
              <a:t>current (matriculated)</a:t>
            </a:r>
            <a:r>
              <a:rPr lang="en-US" sz="2200" b="1" dirty="0">
                <a:solidFill>
                  <a:srgbClr val="FF0000"/>
                </a:solidFill>
              </a:rPr>
              <a:t> </a:t>
            </a:r>
            <a:r>
              <a:rPr lang="en-US" sz="2200" dirty="0"/>
              <a:t>student data in Campus Solutions. </a:t>
            </a:r>
          </a:p>
          <a:p>
            <a:r>
              <a:rPr lang="en-US" sz="2200" dirty="0"/>
              <a:t>Students with </a:t>
            </a:r>
            <a:r>
              <a:rPr lang="en-US" sz="2200" b="1" dirty="0">
                <a:solidFill>
                  <a:srgbClr val="FF0000"/>
                </a:solidFill>
              </a:rPr>
              <a:t>unmet admission requirements </a:t>
            </a:r>
            <a:r>
              <a:rPr lang="en-US" sz="2200" dirty="0"/>
              <a:t>will now show in Navigator until their status has changed. </a:t>
            </a:r>
          </a:p>
          <a:p>
            <a:r>
              <a:rPr lang="en-US" sz="2200" dirty="0"/>
              <a:t>While Advanced Search does not display historical data for students in the resulting list, you can create parameters based on historical </a:t>
            </a:r>
            <a:r>
              <a:rPr lang="en-US" sz="2200" i="1" dirty="0"/>
              <a:t>conditions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8A8F5-67D4-424C-8608-D1C133CC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192312-3024-482F-9CF0-9EE8389B045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1FC0AF-EDFB-4742-9145-DA7D404DB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b="5037"/>
          <a:stretch/>
        </p:blipFill>
        <p:spPr>
          <a:xfrm>
            <a:off x="6233751" y="1435166"/>
            <a:ext cx="5554384" cy="51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6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Advanced Search Actions -Student Lists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06380-630F-9942-B988-CC2C7209B3FA}"/>
              </a:ext>
            </a:extLst>
          </p:cNvPr>
          <p:cNvSpPr/>
          <p:nvPr/>
        </p:nvSpPr>
        <p:spPr>
          <a:xfrm>
            <a:off x="1524001" y="4562477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2430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F97-A743-1940-B2D3-F6473112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16"/>
            <a:ext cx="10515600" cy="80797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Advanced Search Actions - Student 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8A8F5-67D4-424C-8608-D1C133CC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192312-3024-482F-9CF0-9EE8389B0457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BAB9ADC-EC01-401E-8270-417023B393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605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445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F97-A743-1940-B2D3-F6473112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16"/>
            <a:ext cx="10515600" cy="80797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Advanced Search Actions - Student 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8A8F5-67D4-424C-8608-D1C133CC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192312-3024-482F-9CF0-9EE8389B0457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9EAC5-5459-9740-A792-A24F9DC1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9242778" cy="4351338"/>
          </a:xfrm>
        </p:spPr>
        <p:txBody>
          <a:bodyPr/>
          <a:lstStyle/>
          <a:p>
            <a:r>
              <a:rPr lang="en-US" dirty="0"/>
              <a:t>Step 1: Click on the Advance Search Icon.</a:t>
            </a:r>
          </a:p>
          <a:p>
            <a:endParaRPr lang="en-US" dirty="0"/>
          </a:p>
          <a:p>
            <a:r>
              <a:rPr lang="en-US" dirty="0"/>
              <a:t>Step 2: After searching for students, click to select all student records, and select </a:t>
            </a:r>
            <a:r>
              <a:rPr lang="en-US" b="1" dirty="0"/>
              <a:t>ACTIONS</a:t>
            </a:r>
            <a:r>
              <a:rPr lang="en-US" dirty="0"/>
              <a:t> to find </a:t>
            </a:r>
            <a:r>
              <a:rPr lang="en-US" b="1" dirty="0"/>
              <a:t>Add to Student List.</a:t>
            </a:r>
          </a:p>
          <a:p>
            <a:endParaRPr lang="en-US" dirty="0"/>
          </a:p>
          <a:p>
            <a:r>
              <a:rPr lang="en-US" dirty="0"/>
              <a:t>Step 3: Create a new student list or add the results to an existing list. Save the list. </a:t>
            </a:r>
          </a:p>
          <a:p>
            <a:endParaRPr lang="en-US" dirty="0"/>
          </a:p>
          <a:p>
            <a:r>
              <a:rPr lang="en-US" dirty="0"/>
              <a:t>Step 4: To view the list, click on the </a:t>
            </a:r>
            <a:r>
              <a:rPr lang="en-US" b="1" dirty="0"/>
              <a:t>Lists &amp; Searches </a:t>
            </a:r>
            <a:r>
              <a:rPr lang="en-US" dirty="0"/>
              <a:t>icon.</a:t>
            </a: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766188-0EB2-AB4B-ABCF-BB1EABF0B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50" y="1235221"/>
            <a:ext cx="2374900" cy="698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F27306C-02E9-D947-AB1A-D33CB0CBF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78" y="1933721"/>
            <a:ext cx="1693599" cy="17618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693E97-6047-544A-8C90-0075D5D896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733" y="3827996"/>
            <a:ext cx="2113844" cy="1299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CE9989-3E3D-2146-AA11-FC38D2ECC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877" y="5259774"/>
            <a:ext cx="2324100" cy="698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1143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F97-A743-1940-B2D3-F6473112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16"/>
            <a:ext cx="10515600" cy="80797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Advanced Search Actions - Student 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8A8F5-67D4-424C-8608-D1C133CC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192312-3024-482F-9CF0-9EE8389B0457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9EAC5-5459-9740-A792-A24F9DC1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0500"/>
            <a:ext cx="10875579" cy="4351338"/>
          </a:xfrm>
        </p:spPr>
        <p:txBody>
          <a:bodyPr/>
          <a:lstStyle/>
          <a:p>
            <a:r>
              <a:rPr lang="en-US" dirty="0"/>
              <a:t>Step 5: Click on the list name to expand it and to review the list of students. </a:t>
            </a:r>
          </a:p>
          <a:p>
            <a:endParaRPr lang="en-US" dirty="0"/>
          </a:p>
        </p:txBody>
      </p: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51599FEB-AE11-394A-8F50-169972927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360455"/>
            <a:ext cx="8501493" cy="21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15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Advanced Search Actions- Communication 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462B8-D967-1040-B555-D62F829E0DCF}"/>
              </a:ext>
            </a:extLst>
          </p:cNvPr>
          <p:cNvSpPr/>
          <p:nvPr/>
        </p:nvSpPr>
        <p:spPr>
          <a:xfrm>
            <a:off x="1379621" y="4562477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44606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8B38-F98D-4C4A-B7D6-FDD8F52C1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16"/>
            <a:ext cx="10515600" cy="80797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Advanced Search Actions-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22472-12AF-D64B-A32A-C8BCD2BE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192312-3024-482F-9CF0-9EE8389B0457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FCA06ED-FA41-419E-A858-7B5A456B79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605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206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81AE-9114-704C-BCF8-3FEAAFC0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Advanced Search Actions-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E7A9F-9594-DD44-B4A8-2EE34658C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16421"/>
            <a:ext cx="8980170" cy="4351338"/>
          </a:xfrm>
        </p:spPr>
        <p:txBody>
          <a:bodyPr/>
          <a:lstStyle/>
          <a:p>
            <a:r>
              <a:rPr lang="en-US" dirty="0"/>
              <a:t>Step 1: Use </a:t>
            </a:r>
            <a:r>
              <a:rPr lang="en-US" b="1" dirty="0"/>
              <a:t>Quick Search </a:t>
            </a:r>
            <a:r>
              <a:rPr lang="en-US" dirty="0"/>
              <a:t>to navigate to a student profile. You may search by a student name or ID #.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 2: On student profile, under SF State logo, click </a:t>
            </a:r>
            <a:r>
              <a:rPr lang="en-US" b="1" dirty="0"/>
              <a:t>Message Student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0B833-C2E8-2F4F-9C28-F2AFC5BF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CB3E3-78AB-AC4D-92E9-400B1F704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6" y="1981367"/>
            <a:ext cx="9354207" cy="1087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931DF45-C216-1948-8570-4095EAC08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70" y="3292090"/>
            <a:ext cx="3810000" cy="2507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5311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81AE-9114-704C-BCF8-3FEAAFC0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Advanced Search Actions-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E7A9F-9594-DD44-B4A8-2EE34658C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16421"/>
            <a:ext cx="6821214" cy="4351338"/>
          </a:xfrm>
        </p:spPr>
        <p:txBody>
          <a:bodyPr/>
          <a:lstStyle/>
          <a:p>
            <a:r>
              <a:rPr lang="en-US" dirty="0"/>
              <a:t>Step 3: On the message screen, you can set the email subject, compose a message, hyperlink relevant URLs in the body of the message, attach documents, and indicate to other individuals you want to receive a notification email. </a:t>
            </a:r>
          </a:p>
          <a:p>
            <a:r>
              <a:rPr lang="en-US" dirty="0"/>
              <a:t>Step 4: Click </a:t>
            </a:r>
            <a:r>
              <a:rPr lang="en-US" b="1" dirty="0"/>
              <a:t>Send Message </a:t>
            </a:r>
            <a:r>
              <a:rPr lang="en-US" dirty="0"/>
              <a:t>to send the message to the student.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0B833-C2E8-2F4F-9C28-F2AFC5BF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8B7D1A1-92A0-0B47-A99C-CA7B053E2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9" y="836392"/>
            <a:ext cx="3979601" cy="5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50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699C-663E-43D6-91ED-CC7FEE2C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ea typeface="+mj-lt"/>
                <a:cs typeface="+mj-lt"/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Advanced Search Actions- Communication</a:t>
            </a:r>
            <a:endParaRPr lang="en-US" b="1" dirty="0">
              <a:solidFill>
                <a:schemeClr val="accent4"/>
              </a:solidFill>
              <a:ea typeface="+mj-lt"/>
              <a:cs typeface="+mj-lt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02330F-0FA6-4021-9890-BDBF6A8AD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874" y="1284165"/>
            <a:ext cx="11096948" cy="51339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C09C1-B27F-4D92-AF25-DA70FD4A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EA7BD-A159-49AD-863D-6505E1E6993C}"/>
              </a:ext>
            </a:extLst>
          </p:cNvPr>
          <p:cNvSpPr/>
          <p:nvPr/>
        </p:nvSpPr>
        <p:spPr>
          <a:xfrm>
            <a:off x="1745973" y="4313583"/>
            <a:ext cx="1656519" cy="530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1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>
                <a:solidFill>
                  <a:schemeClr val="bg1"/>
                </a:solidFill>
              </a:rPr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E8EAF2-C8C5-9C4D-8B35-1D63FD782736}"/>
              </a:ext>
            </a:extLst>
          </p:cNvPr>
          <p:cNvSpPr/>
          <p:nvPr/>
        </p:nvSpPr>
        <p:spPr>
          <a:xfrm>
            <a:off x="3998181" y="0"/>
            <a:ext cx="4195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EB53-2C62-C048-892E-2C14A6348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" y="1228852"/>
            <a:ext cx="11029188" cy="5001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Have Questions? Need Support?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b="1" dirty="0"/>
              <a:t>Joshua Michael Rumley </a:t>
            </a:r>
          </a:p>
          <a:p>
            <a:pPr marL="0" indent="0" algn="ctr">
              <a:buNone/>
            </a:pPr>
            <a:r>
              <a:rPr lang="en-US" sz="2000" b="1" dirty="0"/>
              <a:t>Navigator &amp; E-Advising Coordinator 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Email: </a:t>
            </a:r>
            <a:r>
              <a:rPr lang="en-US" sz="2000" dirty="0" err="1"/>
              <a:t>JoshuaRumley@sfsu.edu</a:t>
            </a:r>
            <a:r>
              <a:rPr lang="en-US" sz="2000" dirty="0"/>
              <a:t> </a:t>
            </a:r>
          </a:p>
          <a:p>
            <a:pPr marL="0" indent="0" algn="ctr">
              <a:buNone/>
            </a:pPr>
            <a:r>
              <a:rPr lang="en-US" sz="2000" b="1" dirty="0"/>
              <a:t>Support Website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https://navigator.sfsu.edu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hlinkClick r:id="rId3"/>
              </a:rPr>
              <a:t>Schedule Meeting/Training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2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F97-A743-1940-B2D3-F6473112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35"/>
            <a:ext cx="121920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Advanced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FAC382-9E8C-394F-8FDA-BDBBA2850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4" y="1685356"/>
            <a:ext cx="11198327" cy="4351338"/>
          </a:xfrm>
        </p:spPr>
        <p:txBody>
          <a:bodyPr>
            <a:normAutofit/>
          </a:bodyPr>
          <a:lstStyle/>
          <a:p>
            <a:r>
              <a:rPr lang="en-US" dirty="0"/>
              <a:t>Things you can do with search results:</a:t>
            </a:r>
          </a:p>
          <a:p>
            <a:pPr lvl="1"/>
            <a:r>
              <a:rPr lang="en-US" dirty="0"/>
              <a:t>Tag students</a:t>
            </a:r>
          </a:p>
          <a:p>
            <a:pPr lvl="1"/>
            <a:r>
              <a:rPr lang="en-US" dirty="0"/>
              <a:t>Schedule Appointments</a:t>
            </a:r>
          </a:p>
          <a:p>
            <a:pPr lvl="1"/>
            <a:r>
              <a:rPr lang="en-US" dirty="0"/>
              <a:t>Export to Excel </a:t>
            </a:r>
          </a:p>
          <a:p>
            <a:pPr lvl="1"/>
            <a:r>
              <a:rPr lang="en-US" dirty="0"/>
              <a:t>Create Student List</a:t>
            </a:r>
          </a:p>
          <a:p>
            <a:pPr lvl="1"/>
            <a:r>
              <a:rPr lang="en-US" dirty="0"/>
              <a:t>Save Search Parameters </a:t>
            </a:r>
          </a:p>
          <a:p>
            <a:pPr lvl="1"/>
            <a:r>
              <a:rPr lang="en-US" dirty="0"/>
              <a:t>Send Communication</a:t>
            </a:r>
          </a:p>
          <a:p>
            <a:pPr lvl="1"/>
            <a:r>
              <a:rPr lang="en-US" dirty="0"/>
              <a:t>Import students into a new Appointment Campaign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8A8F5-67D4-424C-8608-D1C133CC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192312-3024-482F-9CF0-9EE8389B045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8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F97-A743-1940-B2D3-F6473112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35"/>
            <a:ext cx="121920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Advanced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FAC382-9E8C-394F-8FDA-BDBBA2850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4" y="1685356"/>
            <a:ext cx="11198327" cy="4351338"/>
          </a:xfrm>
        </p:spPr>
        <p:txBody>
          <a:bodyPr>
            <a:normAutofit/>
          </a:bodyPr>
          <a:lstStyle/>
          <a:p>
            <a:r>
              <a:rPr lang="en-US" dirty="0"/>
              <a:t>Advanced Search Logic</a:t>
            </a:r>
          </a:p>
          <a:p>
            <a:pPr lvl="1"/>
            <a:r>
              <a:rPr lang="en-US" dirty="0"/>
              <a:t>Advanced Search uses different logic statements to build queries. Most search filters create </a:t>
            </a:r>
            <a:r>
              <a:rPr lang="en-US" b="1" dirty="0"/>
              <a:t>AND</a:t>
            </a:r>
            <a:r>
              <a:rPr lang="en-US" dirty="0"/>
              <a:t> statements. As you build a search, the query identifies students that satisfy all the listed requirements.</a:t>
            </a:r>
          </a:p>
          <a:p>
            <a:pPr lvl="2"/>
            <a:r>
              <a:rPr lang="en-US" sz="2800" b="1" dirty="0"/>
              <a:t>Example:</a:t>
            </a:r>
          </a:p>
          <a:p>
            <a:pPr lvl="3"/>
            <a:r>
              <a:rPr lang="en-US" sz="2400" dirty="0"/>
              <a:t>A search for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Major: Biology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</a:p>
          <a:p>
            <a:pPr lvl="3"/>
            <a:r>
              <a:rPr lang="en-US" sz="2400" i="1" dirty="0">
                <a:solidFill>
                  <a:srgbClr val="FFC000"/>
                </a:solidFill>
              </a:rPr>
              <a:t>Classification: Junior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</a:p>
          <a:p>
            <a:pPr lvl="3"/>
            <a:r>
              <a:rPr lang="en-US" sz="2400" i="1" dirty="0">
                <a:solidFill>
                  <a:srgbClr val="7029C2"/>
                </a:solidFill>
              </a:rPr>
              <a:t>Missing Success Markers: 1-5</a:t>
            </a:r>
            <a:endParaRPr lang="en-US" sz="2400" dirty="0">
              <a:solidFill>
                <a:srgbClr val="7029C2"/>
              </a:solidFill>
            </a:endParaRPr>
          </a:p>
          <a:p>
            <a:pPr lvl="4"/>
            <a:r>
              <a:rPr lang="en-US" sz="2400" dirty="0"/>
              <a:t>Pulls a list of Junior biology majors with 1-5 missing success markers. 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8A8F5-67D4-424C-8608-D1C133CC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192312-3024-482F-9CF0-9EE8389B045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F97-A743-1940-B2D3-F6473112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35"/>
            <a:ext cx="121920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Advanced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FAC382-9E8C-394F-8FDA-BDBBA2850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4" y="1685356"/>
            <a:ext cx="11198327" cy="4351338"/>
          </a:xfrm>
        </p:spPr>
        <p:txBody>
          <a:bodyPr>
            <a:normAutofit/>
          </a:bodyPr>
          <a:lstStyle/>
          <a:p>
            <a:r>
              <a:rPr lang="en-US" dirty="0"/>
              <a:t>Advanced Search Logic</a:t>
            </a:r>
          </a:p>
          <a:p>
            <a:pPr lvl="1"/>
            <a:r>
              <a:rPr lang="en-US" dirty="0"/>
              <a:t>There are some filters that create </a:t>
            </a:r>
            <a:r>
              <a:rPr lang="en-US" b="1" dirty="0"/>
              <a:t>OR</a:t>
            </a:r>
            <a:r>
              <a:rPr lang="en-US" dirty="0"/>
              <a:t> statements. </a:t>
            </a:r>
            <a:r>
              <a:rPr lang="en-US" b="1" dirty="0"/>
              <a:t>OR </a:t>
            </a:r>
            <a:r>
              <a:rPr lang="en-US" dirty="0"/>
              <a:t>statements let you make multiple selections in a given field to increase the scope of your search. These search fields are indicated by the presence of an </a:t>
            </a:r>
            <a:r>
              <a:rPr lang="en-US" b="1" i="1" dirty="0">
                <a:solidFill>
                  <a:srgbClr val="FF0000"/>
                </a:solidFill>
              </a:rPr>
              <a:t>In Any of these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dirty="0"/>
              <a:t>identifier in the title.</a:t>
            </a:r>
          </a:p>
          <a:p>
            <a:pPr lvl="1"/>
            <a:r>
              <a:rPr lang="en-US" dirty="0"/>
              <a:t>Filters that allow you to make </a:t>
            </a:r>
            <a:r>
              <a:rPr lang="en-US" b="1" dirty="0"/>
              <a:t>OR</a:t>
            </a:r>
            <a:r>
              <a:rPr lang="en-US" dirty="0"/>
              <a:t> statements include:</a:t>
            </a:r>
          </a:p>
          <a:p>
            <a:pPr lvl="2"/>
            <a:r>
              <a:rPr lang="en-US" dirty="0"/>
              <a:t>Category </a:t>
            </a:r>
          </a:p>
          <a:p>
            <a:pPr lvl="2"/>
            <a:r>
              <a:rPr lang="en-US" dirty="0"/>
              <a:t>Tag </a:t>
            </a:r>
          </a:p>
          <a:p>
            <a:pPr lvl="2"/>
            <a:r>
              <a:rPr lang="en-US" dirty="0"/>
              <a:t>Enrollment </a:t>
            </a:r>
          </a:p>
          <a:p>
            <a:pPr lvl="2"/>
            <a:r>
              <a:rPr lang="en-US" dirty="0"/>
              <a:t>Term </a:t>
            </a:r>
          </a:p>
          <a:p>
            <a:pPr lvl="2"/>
            <a:r>
              <a:rPr lang="en-US" dirty="0"/>
              <a:t>College/School Major</a:t>
            </a:r>
          </a:p>
          <a:p>
            <a:pPr lvl="2"/>
            <a:r>
              <a:rPr lang="en-US" dirty="0"/>
              <a:t>Classification</a:t>
            </a:r>
          </a:p>
          <a:p>
            <a:pPr lvl="1"/>
            <a:endParaRPr lang="en-US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8A8F5-67D4-424C-8608-D1C133CC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192312-3024-482F-9CF0-9EE8389B045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2560F7-5A3B-1843-B860-A92C3FFA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4753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Advanced Search Filters – Student Information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1E1D9-091E-E740-8B86-59078DA4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06380-630F-9942-B988-CC2C7209B3FA}"/>
              </a:ext>
            </a:extLst>
          </p:cNvPr>
          <p:cNvSpPr/>
          <p:nvPr/>
        </p:nvSpPr>
        <p:spPr>
          <a:xfrm>
            <a:off x="1524001" y="4562477"/>
            <a:ext cx="9144000" cy="61722"/>
          </a:xfrm>
          <a:prstGeom prst="rect">
            <a:avLst/>
          </a:prstGeom>
          <a:solidFill>
            <a:srgbClr val="C9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8762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6825-3480-4887-E1D4-C16AE3D2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Student Information Filter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4083501-6E82-9E79-A9A1-5241E3D7C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7192"/>
          <a:stretch/>
        </p:blipFill>
        <p:spPr>
          <a:xfrm>
            <a:off x="424891" y="1957077"/>
            <a:ext cx="11342217" cy="32785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D484C-C179-BC04-1AA2-D6BE6FE9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9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6825-3480-4887-E1D4-C16AE3D2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Student Information Filter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4083501-6E82-9E79-A9A1-5241E3D7C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7192"/>
          <a:stretch/>
        </p:blipFill>
        <p:spPr>
          <a:xfrm>
            <a:off x="424891" y="1010683"/>
            <a:ext cx="11342217" cy="32785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D484C-C179-BC04-1AA2-D6BE6FE9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312-3024-482F-9CF0-9EE8389B0457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CBD6D17-598C-F24E-920E-654A7F678534}"/>
              </a:ext>
            </a:extLst>
          </p:cNvPr>
          <p:cNvSpPr/>
          <p:nvPr/>
        </p:nvSpPr>
        <p:spPr>
          <a:xfrm>
            <a:off x="424891" y="2208405"/>
            <a:ext cx="3313391" cy="72439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1005A77-217B-C198-ED6D-64EE3DAC7418}"/>
              </a:ext>
            </a:extLst>
          </p:cNvPr>
          <p:cNvSpPr/>
          <p:nvPr/>
        </p:nvSpPr>
        <p:spPr>
          <a:xfrm>
            <a:off x="3738282" y="2208405"/>
            <a:ext cx="3479470" cy="724395"/>
          </a:xfrm>
          <a:prstGeom prst="frame">
            <a:avLst/>
          </a:prstGeom>
          <a:solidFill>
            <a:srgbClr val="00B050"/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B72FED5-4DE8-C9D8-0F12-A61B676079D6}"/>
              </a:ext>
            </a:extLst>
          </p:cNvPr>
          <p:cNvSpPr/>
          <p:nvPr/>
        </p:nvSpPr>
        <p:spPr>
          <a:xfrm>
            <a:off x="7217752" y="2194958"/>
            <a:ext cx="3479470" cy="724395"/>
          </a:xfrm>
          <a:prstGeom prst="frame">
            <a:avLst/>
          </a:prstGeom>
          <a:solidFill>
            <a:srgbClr val="0070C0"/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2FD55-0730-6D27-BE79-DE8556BB8A11}"/>
              </a:ext>
            </a:extLst>
          </p:cNvPr>
          <p:cNvSpPr txBox="1"/>
          <p:nvPr/>
        </p:nvSpPr>
        <p:spPr>
          <a:xfrm>
            <a:off x="424891" y="4289272"/>
            <a:ext cx="3313391" cy="92333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Apply Gender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F409A-8B6F-6BB3-6392-4B8201C7552E}"/>
              </a:ext>
            </a:extLst>
          </p:cNvPr>
          <p:cNvSpPr txBox="1"/>
          <p:nvPr/>
        </p:nvSpPr>
        <p:spPr>
          <a:xfrm>
            <a:off x="3999189" y="4275485"/>
            <a:ext cx="2957656" cy="1846659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/>
              <a:t>Apply Race or Ethnicity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Hispanic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NS (Not Selected)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American Indian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Hawaiian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SWANA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EFEB9-CBE6-DCBB-44C0-E1EC353EF63D}"/>
              </a:ext>
            </a:extLst>
          </p:cNvPr>
          <p:cNvSpPr txBox="1"/>
          <p:nvPr/>
        </p:nvSpPr>
        <p:spPr>
          <a:xfrm>
            <a:off x="7217752" y="4262038"/>
            <a:ext cx="3479470" cy="1077218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/>
              <a:t>Student List (In Any of These)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Users can import their student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Multiple lists can be imported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76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EC15BD-7D1E-954D-8C38-02DAF1953406}" vid="{74203E62-1706-F942-B7FD-EC5072F711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1487</Words>
  <Application>Microsoft Macintosh PowerPoint</Application>
  <PresentationFormat>Widescreen</PresentationFormat>
  <Paragraphs>239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Navigator Advanced Search</vt:lpstr>
      <vt:lpstr>Advanced Search</vt:lpstr>
      <vt:lpstr>Advanced Search</vt:lpstr>
      <vt:lpstr>Advanced Search</vt:lpstr>
      <vt:lpstr>Advanced Search</vt:lpstr>
      <vt:lpstr>Advanced Search Filters – Student Information</vt:lpstr>
      <vt:lpstr>Student Information Filter</vt:lpstr>
      <vt:lpstr>Student Information Filter</vt:lpstr>
      <vt:lpstr>Student Information Filter</vt:lpstr>
      <vt:lpstr>Student Information Filter</vt:lpstr>
      <vt:lpstr>Student Information Filter</vt:lpstr>
      <vt:lpstr>Student Information Filter</vt:lpstr>
      <vt:lpstr>Advanced Search Filters – Enrollment History</vt:lpstr>
      <vt:lpstr>Enrollment History Filter</vt:lpstr>
      <vt:lpstr>Enrollment History Filter</vt:lpstr>
      <vt:lpstr>Advanced Search Filters –  Area of Study</vt:lpstr>
      <vt:lpstr>Area of Study Filter</vt:lpstr>
      <vt:lpstr> Advanced Search Filters  Term Data</vt:lpstr>
      <vt:lpstr>Term Data Filter</vt:lpstr>
      <vt:lpstr> Advanced Search Filters Performance Data</vt:lpstr>
      <vt:lpstr>Performance Data Filter</vt:lpstr>
      <vt:lpstr> Advanced Search Filters Course Data</vt:lpstr>
      <vt:lpstr>Course Data</vt:lpstr>
      <vt:lpstr>Course Data</vt:lpstr>
      <vt:lpstr> Advanced Search Filters  Assigned To </vt:lpstr>
      <vt:lpstr>Assigned to Filter</vt:lpstr>
      <vt:lpstr> Advanced Search Filters  Success Indicators</vt:lpstr>
      <vt:lpstr>Success Indicators</vt:lpstr>
      <vt:lpstr> Advanced Search Actions -Student Lists</vt:lpstr>
      <vt:lpstr>Advanced Search Actions - Student Lists</vt:lpstr>
      <vt:lpstr>Advanced Search Actions - Student Lists</vt:lpstr>
      <vt:lpstr>Advanced Search Actions - Student Lists</vt:lpstr>
      <vt:lpstr>Advanced Search Actions- Communication </vt:lpstr>
      <vt:lpstr>Advanced Search Actions- Communication</vt:lpstr>
      <vt:lpstr>Advanced Search Actions- Communication</vt:lpstr>
      <vt:lpstr>Advanced Search Actions- Communication</vt:lpstr>
      <vt:lpstr> Advanced Search Actions- Communication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Michael Rumley</dc:creator>
  <cp:lastModifiedBy>Joshua Michael Rumley</cp:lastModifiedBy>
  <cp:revision>741</cp:revision>
  <cp:lastPrinted>2020-12-04T19:22:39Z</cp:lastPrinted>
  <dcterms:created xsi:type="dcterms:W3CDTF">2020-11-29T21:47:20Z</dcterms:created>
  <dcterms:modified xsi:type="dcterms:W3CDTF">2024-11-13T22:31:57Z</dcterms:modified>
</cp:coreProperties>
</file>